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6858000" cx="12192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928">
          <p15:clr>
            <a:srgbClr val="747775"/>
          </p15:clr>
        </p15:guide>
        <p15:guide id="2" pos="5971">
          <p15:clr>
            <a:srgbClr val="747775"/>
          </p15:clr>
        </p15:guide>
        <p15:guide id="3" pos="1496">
          <p15:clr>
            <a:srgbClr val="747775"/>
          </p15:clr>
        </p15:guide>
        <p15:guide id="4" pos="7392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joeljFb7dQaoxR7bYStXxYvzC+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5082A1-CF79-4270-8384-B0957A09321C}">
  <a:tblStyle styleId="{7F5082A1-CF79-4270-8384-B0957A0932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28"/>
        <p:guide pos="5971"/>
        <p:guide pos="1496"/>
        <p:guide pos="73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4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3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7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ArialNarrow-regular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roximaNova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5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identity has proved to be overly complex to apply, reducing buy-in. The old brand guide did not perform well in the difficult balancing act between consistency and sameness.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introduces branding goals and outlines proposed changes to the brand standards guide. </a:t>
            </a:r>
            <a:endParaRPr/>
          </a:p>
        </p:txBody>
      </p:sp>
      <p:sp>
        <p:nvSpPr>
          <p:cNvPr id="103" name="Google Shape;1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8e7bbf257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c8e7bbf257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c8e7bbf257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2c8e7bbf257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8e7bbf257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2c8e7bbf257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8e7bbf257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c8e7bbf257_0_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8e7bbf257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CRRC: May notification to awardees; June announcement ref: Jaci Overbeck</a:t>
            </a:r>
            <a:endParaRPr/>
          </a:p>
        </p:txBody>
      </p:sp>
      <p:sp>
        <p:nvSpPr>
          <p:cNvPr id="214" name="Google Shape;214;g2c8e7bbf257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BLUE">
  <p:cSld name="Intro BLUE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3580108" y="1261387"/>
            <a:ext cx="8089879" cy="24868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/>
          <p:nvPr/>
        </p:nvSpPr>
        <p:spPr>
          <a:xfrm>
            <a:off x="595350" y="1709725"/>
            <a:ext cx="1426200" cy="75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9"/>
          <p:cNvPicPr preferRelativeResize="0"/>
          <p:nvPr/>
        </p:nvPicPr>
        <p:blipFill rotWithShape="1">
          <a:blip r:embed="rId2">
            <a:alphaModFix/>
          </a:blip>
          <a:srcRect b="0" l="0" r="0" t="61285"/>
          <a:stretch/>
        </p:blipFill>
        <p:spPr>
          <a:xfrm>
            <a:off x="682089" y="1664791"/>
            <a:ext cx="1301416" cy="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LT TEAL" showMasterSp="0">
  <p:cSld name="Divider LT TEAL"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rgbClr val="B3D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7"/>
          <p:cNvSpPr txBox="1"/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ambria"/>
              <a:buNone/>
              <a:defRPr b="0" i="0" sz="7200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b="0" i="0" sz="2200">
                <a:solidFill>
                  <a:srgbClr val="103D7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 rot="10800000">
            <a:off x="9" y="0"/>
            <a:ext cx="2238703" cy="6878155"/>
          </a:xfrm>
          <a:custGeom>
            <a:rect b="b" l="l" r="r" t="t"/>
            <a:pathLst>
              <a:path extrusionOk="0" h="6845864" w="2228193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10060108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7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98" name="Google Shape;98;p17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9" name="Google Shape;99;p17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3585883" y="1595718"/>
            <a:ext cx="8050307" cy="27902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3580108" y="4385943"/>
            <a:ext cx="7887998" cy="24720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3D72"/>
              </a:buClr>
              <a:buSzPts val="3600"/>
              <a:buNone/>
              <a:defRPr sz="3600">
                <a:solidFill>
                  <a:srgbClr val="103D7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2"/>
          <p:cNvSpPr/>
          <p:nvPr/>
        </p:nvSpPr>
        <p:spPr>
          <a:xfrm>
            <a:off x="595350" y="1709725"/>
            <a:ext cx="1426200" cy="75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2">
            <a:alphaModFix/>
          </a:blip>
          <a:srcRect b="0" l="0" r="0" t="61285"/>
          <a:stretch/>
        </p:blipFill>
        <p:spPr>
          <a:xfrm>
            <a:off x="682089" y="1664791"/>
            <a:ext cx="1301416" cy="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 GREEN">
  <p:cSld name="Intro GREEN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3580108" y="1261387"/>
            <a:ext cx="8089879" cy="24868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/>
          <p:nvPr/>
        </p:nvSpPr>
        <p:spPr>
          <a:xfrm>
            <a:off x="595350" y="1709725"/>
            <a:ext cx="1426200" cy="75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23"/>
          <p:cNvPicPr preferRelativeResize="0"/>
          <p:nvPr/>
        </p:nvPicPr>
        <p:blipFill rotWithShape="1">
          <a:blip r:embed="rId2">
            <a:alphaModFix/>
          </a:blip>
          <a:srcRect b="0" l="0" r="0" t="61285"/>
          <a:stretch/>
        </p:blipFill>
        <p:spPr>
          <a:xfrm>
            <a:off x="682089" y="1664791"/>
            <a:ext cx="1301416" cy="75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aption">
  <p:cSld name="Basic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914407" y="6470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  <a:defRPr b="0" i="0" sz="288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914405" y="1146143"/>
            <a:ext cx="89304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0" name="Google Shape;40;p14"/>
          <p:cNvSpPr txBox="1"/>
          <p:nvPr/>
        </p:nvSpPr>
        <p:spPr>
          <a:xfrm>
            <a:off x="168165" y="6304133"/>
            <a:ext cx="746235" cy="553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200"/>
              <a:buFont typeface="Arial Narrow"/>
              <a:buNone/>
            </a:pPr>
            <a:r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200" u="none" cap="none" strike="noStrik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41" name="Google Shape;41;p14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42" name="Google Shape;42;p1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" name="Google Shape;43;p14"/>
            <p:cNvPicPr preferRelativeResize="0"/>
            <p:nvPr/>
          </p:nvPicPr>
          <p:blipFill rotWithShape="1">
            <a:blip r:embed="rId2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EXT">
  <p:cSld name="Basic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838201" y="1798320"/>
            <a:ext cx="9246191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7096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496"/>
              <a:buChar char="•"/>
              <a:defRPr sz="3120"/>
            </a:lvl1pPr>
            <a:lvl2pPr indent="-381000" lvl="1" marL="914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2pPr>
            <a:lvl3pPr indent="-36576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Char char="●"/>
              <a:defRPr sz="2160"/>
            </a:lvl3pPr>
            <a:lvl4pPr indent="-36576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Char char="●"/>
              <a:defRPr sz="2160"/>
            </a:lvl4pPr>
            <a:lvl5pPr indent="-36576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60"/>
              <a:buChar char="●"/>
              <a:defRPr sz="2160"/>
            </a:lvl5pPr>
            <a:lvl6pPr indent="-3429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/>
        </p:txBody>
      </p:sp>
      <p:grpSp>
        <p:nvGrpSpPr>
          <p:cNvPr id="47" name="Google Shape;47;p26"/>
          <p:cNvGrpSpPr/>
          <p:nvPr/>
        </p:nvGrpSpPr>
        <p:grpSpPr>
          <a:xfrm>
            <a:off x="11068152" y="5902871"/>
            <a:ext cx="948138" cy="532859"/>
            <a:chOff x="595350" y="1664791"/>
            <a:chExt cx="1426200" cy="801534"/>
          </a:xfrm>
        </p:grpSpPr>
        <p:sp>
          <p:nvSpPr>
            <p:cNvPr id="48" name="Google Shape;48;p2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Google Shape;49;p26"/>
            <p:cNvPicPr preferRelativeResize="0"/>
            <p:nvPr/>
          </p:nvPicPr>
          <p:blipFill rotWithShape="1">
            <a:blip r:embed="rId2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NAVY" showMasterSp="0" type="title">
  <p:cSld name="TITL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7"/>
          <p:cNvSpPr txBox="1"/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7200"/>
              <a:buFont typeface="Cambria"/>
              <a:buNone/>
              <a:defRPr b="0" i="0" sz="7200">
                <a:solidFill>
                  <a:srgbClr val="10D3DC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1" type="subTitle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b="0" i="0" sz="2200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27"/>
          <p:cNvSpPr/>
          <p:nvPr/>
        </p:nvSpPr>
        <p:spPr>
          <a:xfrm rot="10800000">
            <a:off x="9" y="0"/>
            <a:ext cx="2238703" cy="6878155"/>
          </a:xfrm>
          <a:custGeom>
            <a:rect b="b" l="l" r="r" t="t"/>
            <a:pathLst>
              <a:path extrusionOk="0" h="6845864" w="2228193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10060108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6" name="Google Shape;5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7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58" name="Google Shape;58;p27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" name="Google Shape;59;p27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" showMasterSp="0">
  <p:cSld name="Divider BLU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 txBox="1"/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03D72"/>
              </a:buClr>
              <a:buSzPts val="7200"/>
              <a:buFont typeface="Cambria"/>
              <a:buNone/>
              <a:defRPr b="0" i="0" sz="7200">
                <a:solidFill>
                  <a:srgbClr val="103D7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" type="subTitle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b="0" i="0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4" name="Google Shape;64;p28"/>
          <p:cNvSpPr/>
          <p:nvPr/>
        </p:nvSpPr>
        <p:spPr>
          <a:xfrm rot="10800000">
            <a:off x="9" y="0"/>
            <a:ext cx="2238703" cy="6878155"/>
          </a:xfrm>
          <a:custGeom>
            <a:rect b="b" l="l" r="r" t="t"/>
            <a:pathLst>
              <a:path extrusionOk="0" h="6845864" w="2228193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10060108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" name="Google Shape;6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28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68" name="Google Shape;68;p28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28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LT BLUE" showMasterSp="0">
  <p:cSld name="Divider LT BLUE"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 flipH="1">
            <a:off x="-1" y="0"/>
            <a:ext cx="12184858" cy="6858000"/>
          </a:xfrm>
          <a:prstGeom prst="rect">
            <a:avLst/>
          </a:prstGeom>
          <a:solidFill>
            <a:srgbClr val="C2E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2"/>
          <p:cNvSpPr txBox="1"/>
          <p:nvPr>
            <p:ph type="ctrTitle"/>
          </p:nvPr>
        </p:nvSpPr>
        <p:spPr>
          <a:xfrm>
            <a:off x="1679619" y="907060"/>
            <a:ext cx="9418320" cy="188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Cambria"/>
              <a:buNone/>
              <a:defRPr b="0" i="0" sz="720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b="0" i="0" sz="22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4" name="Google Shape;74;p12"/>
          <p:cNvSpPr/>
          <p:nvPr/>
        </p:nvSpPr>
        <p:spPr>
          <a:xfrm rot="10800000">
            <a:off x="9" y="0"/>
            <a:ext cx="2238703" cy="6878155"/>
          </a:xfrm>
          <a:custGeom>
            <a:rect b="b" l="l" r="r" t="t"/>
            <a:pathLst>
              <a:path extrusionOk="0" h="6845864" w="2228193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rgbClr val="003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10060108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12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78" name="Google Shape;78;p12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9" name="Google Shape;79;p12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TEAL" showMasterSp="0">
  <p:cSld name="Divider TEAL"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/>
          <p:nvPr/>
        </p:nvSpPr>
        <p:spPr>
          <a:xfrm flipH="1">
            <a:off x="0" y="0"/>
            <a:ext cx="12108873" cy="6858000"/>
          </a:xfrm>
          <a:prstGeom prst="rect">
            <a:avLst/>
          </a:prstGeom>
          <a:solidFill>
            <a:srgbClr val="13B9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9"/>
          <p:cNvSpPr/>
          <p:nvPr/>
        </p:nvSpPr>
        <p:spPr>
          <a:xfrm rot="10800000">
            <a:off x="9" y="0"/>
            <a:ext cx="2238703" cy="6878155"/>
          </a:xfrm>
          <a:custGeom>
            <a:rect b="b" l="l" r="r" t="t"/>
            <a:pathLst>
              <a:path extrusionOk="0" h="6845864" w="2228193">
                <a:moveTo>
                  <a:pt x="2132070" y="0"/>
                </a:moveTo>
                <a:lnTo>
                  <a:pt x="2228193" y="0"/>
                </a:lnTo>
                <a:lnTo>
                  <a:pt x="2228193" y="6845864"/>
                </a:lnTo>
                <a:lnTo>
                  <a:pt x="0" y="6845864"/>
                </a:lnTo>
                <a:lnTo>
                  <a:pt x="163139" y="6755280"/>
                </a:lnTo>
                <a:cubicBezTo>
                  <a:pt x="1116618" y="6045423"/>
                  <a:pt x="1878156" y="3418473"/>
                  <a:pt x="2130212" y="29715"/>
                </a:cubicBezTo>
                <a:lnTo>
                  <a:pt x="213207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29"/>
          <p:cNvSpPr txBox="1"/>
          <p:nvPr>
            <p:ph type="ctrTitle"/>
          </p:nvPr>
        </p:nvSpPr>
        <p:spPr>
          <a:xfrm>
            <a:off x="1679620" y="907060"/>
            <a:ext cx="9030291" cy="188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3155"/>
              </a:buClr>
              <a:buSzPts val="7200"/>
              <a:buFont typeface="Cambria"/>
              <a:buNone/>
              <a:defRPr b="0" i="0" sz="7200">
                <a:solidFill>
                  <a:srgbClr val="00315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" type="subTitle"/>
          </p:nvPr>
        </p:nvSpPr>
        <p:spPr>
          <a:xfrm>
            <a:off x="1679620" y="4800600"/>
            <a:ext cx="8431333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b="0" i="0" sz="2200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5" name="Google Shape;85;p29"/>
          <p:cNvSpPr/>
          <p:nvPr/>
        </p:nvSpPr>
        <p:spPr>
          <a:xfrm>
            <a:off x="10060108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6" name="Google Shape;8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96448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29"/>
          <p:cNvGrpSpPr/>
          <p:nvPr/>
        </p:nvGrpSpPr>
        <p:grpSpPr>
          <a:xfrm>
            <a:off x="10991952" y="5902871"/>
            <a:ext cx="948138" cy="532859"/>
            <a:chOff x="595350" y="1664791"/>
            <a:chExt cx="1426200" cy="801534"/>
          </a:xfrm>
        </p:grpSpPr>
        <p:sp>
          <p:nvSpPr>
            <p:cNvPr id="88" name="Google Shape;88;p29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9" name="Google Shape;89;p29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B9C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 flipH="1" rot="-5400000">
            <a:off x="-1307178" y="1487187"/>
            <a:ext cx="6659955" cy="4082923"/>
          </a:xfrm>
          <a:custGeom>
            <a:rect b="b" l="l" r="r" t="t"/>
            <a:pathLst>
              <a:path extrusionOk="0" h="4068349" w="6636181">
                <a:moveTo>
                  <a:pt x="894" y="0"/>
                </a:moveTo>
                <a:lnTo>
                  <a:pt x="6635557" y="9297"/>
                </a:lnTo>
                <a:cubicBezTo>
                  <a:pt x="6632343" y="687651"/>
                  <a:pt x="6638426" y="1366007"/>
                  <a:pt x="6635212" y="2044361"/>
                </a:cubicBezTo>
                <a:cubicBezTo>
                  <a:pt x="3415433" y="2283849"/>
                  <a:pt x="761420" y="3007411"/>
                  <a:pt x="86960" y="3913345"/>
                </a:cubicBezTo>
                <a:lnTo>
                  <a:pt x="893" y="4068349"/>
                </a:lnTo>
                <a:cubicBezTo>
                  <a:pt x="3992" y="2712233"/>
                  <a:pt x="-2205" y="1356116"/>
                  <a:pt x="8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Google Shape;11;p8"/>
          <p:cNvSpPr txBox="1"/>
          <p:nvPr>
            <p:ph type="title"/>
          </p:nvPr>
        </p:nvSpPr>
        <p:spPr>
          <a:xfrm>
            <a:off x="3580108" y="1261387"/>
            <a:ext cx="8089879" cy="24868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  <a:defRPr b="0" i="0" sz="8800" u="none" cap="none" strike="noStrike">
                <a:solidFill>
                  <a:srgbClr val="B7F7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" type="body"/>
          </p:nvPr>
        </p:nvSpPr>
        <p:spPr>
          <a:xfrm>
            <a:off x="3580108" y="4130518"/>
            <a:ext cx="8089879" cy="942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8"/>
          <p:cNvSpPr/>
          <p:nvPr/>
        </p:nvSpPr>
        <p:spPr>
          <a:xfrm>
            <a:off x="-12698" y="5"/>
            <a:ext cx="6527799" cy="2039519"/>
          </a:xfrm>
          <a:custGeom>
            <a:rect b="b" l="l" r="r" t="t"/>
            <a:pathLst>
              <a:path extrusionOk="0" h="2032239" w="6504497">
                <a:moveTo>
                  <a:pt x="0" y="0"/>
                </a:moveTo>
                <a:lnTo>
                  <a:pt x="6504497" y="0"/>
                </a:lnTo>
                <a:lnTo>
                  <a:pt x="6504497" y="6484"/>
                </a:lnTo>
                <a:lnTo>
                  <a:pt x="6476264" y="8249"/>
                </a:lnTo>
                <a:cubicBezTo>
                  <a:pt x="3256485" y="247737"/>
                  <a:pt x="760527" y="971301"/>
                  <a:pt x="86067" y="1877235"/>
                </a:cubicBezTo>
                <a:lnTo>
                  <a:pt x="0" y="2032239"/>
                </a:lnTo>
                <a:lnTo>
                  <a:pt x="0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6191" y="597242"/>
            <a:ext cx="1305918" cy="181348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/>
          <p:nvPr/>
        </p:nvSpPr>
        <p:spPr>
          <a:xfrm>
            <a:off x="10251331" y="2"/>
            <a:ext cx="1933525" cy="5987459"/>
          </a:xfrm>
          <a:custGeom>
            <a:rect b="b" l="l" r="r" t="t"/>
            <a:pathLst>
              <a:path extrusionOk="0" h="5463677" w="1696743">
                <a:moveTo>
                  <a:pt x="1654379" y="5463677"/>
                </a:moveTo>
                <a:lnTo>
                  <a:pt x="0" y="5454085"/>
                </a:lnTo>
                <a:lnTo>
                  <a:pt x="980930" y="0"/>
                </a:lnTo>
                <a:lnTo>
                  <a:pt x="1696743" y="4620"/>
                </a:lnTo>
                <a:lnTo>
                  <a:pt x="1654379" y="5463677"/>
                </a:lnTo>
                <a:close/>
              </a:path>
            </a:pathLst>
          </a:custGeom>
          <a:gradFill>
            <a:gsLst>
              <a:gs pos="0">
                <a:srgbClr val="07477D">
                  <a:alpha val="0"/>
                </a:srgbClr>
              </a:gs>
              <a:gs pos="42000">
                <a:srgbClr val="07477D">
                  <a:alpha val="0"/>
                </a:srgbClr>
              </a:gs>
              <a:gs pos="100000">
                <a:srgbClr val="07477D">
                  <a:alpha val="33333"/>
                </a:srgbClr>
              </a:gs>
            </a:gsLst>
            <a:lin ang="72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0" y="6317617"/>
            <a:ext cx="12184856" cy="538757"/>
          </a:xfrm>
          <a:prstGeom prst="rect">
            <a:avLst/>
          </a:prstGeom>
          <a:solidFill>
            <a:srgbClr val="00315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838200" y="1824990"/>
            <a:ext cx="10515600" cy="4352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9287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688"/>
              <a:buFont typeface="Arial"/>
              <a:buChar char="•"/>
              <a:defRPr b="0" i="0" sz="3359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0519" lvl="1" marL="914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192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528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1679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528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1679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5279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●"/>
              <a:defRPr b="0" i="0" sz="1679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b="0" i="0" sz="1400" u="none" cap="none" strike="noStrike">
                <a:solidFill>
                  <a:srgbClr val="262626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type="title"/>
          </p:nvPr>
        </p:nvSpPr>
        <p:spPr>
          <a:xfrm>
            <a:off x="838200" y="365760"/>
            <a:ext cx="10515600" cy="1325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mbria"/>
              <a:buNone/>
              <a:defRPr b="0" i="0" sz="4400" u="none" cap="none" strike="noStrike">
                <a:solidFill>
                  <a:schemeClr val="accen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0"/>
          <p:cNvSpPr txBox="1"/>
          <p:nvPr/>
        </p:nvSpPr>
        <p:spPr>
          <a:xfrm>
            <a:off x="914407" y="6317621"/>
            <a:ext cx="8930391" cy="540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U.S. Department of Commerce | National Oceanic and Atmospheric Administration | Alaska Regional Collaboration Team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 txBox="1"/>
          <p:nvPr/>
        </p:nvSpPr>
        <p:spPr>
          <a:xfrm>
            <a:off x="168165" y="6304133"/>
            <a:ext cx="746235" cy="553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B9C2"/>
              </a:buClr>
              <a:buSzPts val="1200"/>
              <a:buFont typeface="Arial Narrow"/>
              <a:buNone/>
            </a:pPr>
            <a:r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Page </a:t>
            </a:r>
            <a:fld id="{00000000-1234-1234-1234-123412341234}" type="slidenum">
              <a:rPr b="1" i="0" lang="en-US" sz="1200" u="none" cap="none" strike="noStrike">
                <a:solidFill>
                  <a:srgbClr val="13B9C2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200" u="none" cap="none" strike="noStrike">
              <a:solidFill>
                <a:srgbClr val="13B9C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10078580" y="0"/>
            <a:ext cx="2124749" cy="6870664"/>
          </a:xfrm>
          <a:custGeom>
            <a:rect b="b" l="l" r="r" t="t"/>
            <a:pathLst>
              <a:path extrusionOk="0" h="6870664" w="2124749">
                <a:moveTo>
                  <a:pt x="2004484" y="0"/>
                </a:moveTo>
                <a:lnTo>
                  <a:pt x="2124749" y="0"/>
                </a:lnTo>
                <a:lnTo>
                  <a:pt x="2124749" y="6870664"/>
                </a:lnTo>
                <a:lnTo>
                  <a:pt x="0" y="6870664"/>
                </a:lnTo>
                <a:lnTo>
                  <a:pt x="155565" y="6774688"/>
                </a:lnTo>
                <a:cubicBezTo>
                  <a:pt x="1007953" y="6069582"/>
                  <a:pt x="1699475" y="3579231"/>
                  <a:pt x="1980631" y="312225"/>
                </a:cubicBezTo>
                <a:lnTo>
                  <a:pt x="20044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1"/>
              <a:buFont typeface="Arial"/>
              <a:buNone/>
            </a:pPr>
            <a:r>
              <a:t/>
            </a:r>
            <a:endParaRPr b="0" i="0" sz="1731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314920" y="5817721"/>
            <a:ext cx="1644235" cy="7404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mc:AlternateContent>
    <mc:Choice Requires="p14">
      <p:transition spd="slow" p14:dur="15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>
            <p:ph type="title"/>
          </p:nvPr>
        </p:nvSpPr>
        <p:spPr>
          <a:xfrm>
            <a:off x="3580108" y="1261387"/>
            <a:ext cx="8089879" cy="248683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7F7FF"/>
              </a:buClr>
              <a:buSzPts val="8800"/>
              <a:buFont typeface="Cambria"/>
              <a:buNone/>
            </a:pPr>
            <a:r>
              <a:rPr lang="en-US"/>
              <a:t>Upcoming Opportunities</a:t>
            </a:r>
            <a:endParaRPr/>
          </a:p>
        </p:txBody>
      </p:sp>
      <p:sp>
        <p:nvSpPr>
          <p:cNvPr id="106" name="Google Shape;106;p1"/>
          <p:cNvSpPr txBox="1"/>
          <p:nvPr/>
        </p:nvSpPr>
        <p:spPr>
          <a:xfrm>
            <a:off x="680225" y="2409825"/>
            <a:ext cx="1670100" cy="13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Amy Holman</a:t>
            </a:r>
            <a:endParaRPr sz="1800">
              <a:solidFill>
                <a:schemeClr val="accent5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5"/>
                </a:solidFill>
                <a:latin typeface="Arial Narrow"/>
                <a:ea typeface="Arial Narrow"/>
                <a:cs typeface="Arial Narrow"/>
                <a:sym typeface="Arial Narrow"/>
              </a:rPr>
              <a:t>Regional Coordinator</a:t>
            </a:r>
            <a:endParaRPr sz="1800">
              <a:solidFill>
                <a:schemeClr val="accent5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7" name="Google Shape;107;p1"/>
          <p:cNvCxnSpPr/>
          <p:nvPr/>
        </p:nvCxnSpPr>
        <p:spPr>
          <a:xfrm>
            <a:off x="680214" y="2756478"/>
            <a:ext cx="1299672" cy="0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"/>
          <p:cNvSpPr txBox="1"/>
          <p:nvPr>
            <p:ph idx="4294967295" type="body"/>
          </p:nvPr>
        </p:nvSpPr>
        <p:spPr>
          <a:xfrm>
            <a:off x="3580101" y="3974725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Alaska Infrastructure Development Symposium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April 4,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Bipartisan Infrastructure Law (BIL) Summary</a:t>
            </a:r>
            <a:endParaRPr/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Climate Ready Coasts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10991973" y="5878312"/>
            <a:ext cx="1064230" cy="598104"/>
            <a:chOff x="595350" y="1664791"/>
            <a:chExt cx="1426200" cy="801534"/>
          </a:xfrm>
        </p:grpSpPr>
        <p:sp>
          <p:nvSpPr>
            <p:cNvPr id="116" name="Google Shape;116;p3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3"/>
          <p:cNvGrpSpPr/>
          <p:nvPr/>
        </p:nvGrpSpPr>
        <p:grpSpPr>
          <a:xfrm>
            <a:off x="11068152" y="5915183"/>
            <a:ext cx="948138" cy="532859"/>
            <a:chOff x="595350" y="1664791"/>
            <a:chExt cx="1426200" cy="801534"/>
          </a:xfrm>
        </p:grpSpPr>
        <p:sp>
          <p:nvSpPr>
            <p:cNvPr id="119" name="Google Shape;119;p3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0" name="Google Shape;120;p3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3"/>
          <p:cNvGrpSpPr/>
          <p:nvPr/>
        </p:nvGrpSpPr>
        <p:grpSpPr>
          <a:xfrm>
            <a:off x="10991953" y="5889238"/>
            <a:ext cx="1064230" cy="598104"/>
            <a:chOff x="595350" y="1664791"/>
            <a:chExt cx="1426200" cy="801534"/>
          </a:xfrm>
        </p:grpSpPr>
        <p:sp>
          <p:nvSpPr>
            <p:cNvPr id="122" name="Google Shape;122;p3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3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3"/>
          <p:cNvGrpSpPr/>
          <p:nvPr/>
        </p:nvGrpSpPr>
        <p:grpSpPr>
          <a:xfrm>
            <a:off x="5200" y="789737"/>
            <a:ext cx="12192000" cy="876000"/>
            <a:chOff x="5200" y="2618537"/>
            <a:chExt cx="12192000" cy="876000"/>
          </a:xfrm>
        </p:grpSpPr>
        <p:sp>
          <p:nvSpPr>
            <p:cNvPr id="125" name="Google Shape;125;p3"/>
            <p:cNvSpPr/>
            <p:nvPr/>
          </p:nvSpPr>
          <p:spPr>
            <a:xfrm>
              <a:off x="5200" y="2942225"/>
              <a:ext cx="12192000" cy="228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398688" y="2618537"/>
              <a:ext cx="892500" cy="876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Wave with solid fill" id="127" name="Google Shape;127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6986" y="2795165"/>
              <a:ext cx="535938" cy="52272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28" name="Google Shape;128;p3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Transformational Habitat Restoration Grants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Habitat Restoration for Tribes and Underserved Communities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Fish Passage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Tribal Fish Passage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9" name="Google Shape;129;p3"/>
          <p:cNvPicPr preferRelativeResize="0"/>
          <p:nvPr/>
        </p:nvPicPr>
        <p:blipFill rotWithShape="1">
          <a:blip r:embed="rId5">
            <a:alphaModFix/>
          </a:blip>
          <a:srcRect b="0" l="4534" r="0" t="0"/>
          <a:stretch/>
        </p:blipFill>
        <p:spPr>
          <a:xfrm>
            <a:off x="117150" y="2357300"/>
            <a:ext cx="2046300" cy="2057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8e7bbf257_0_104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Bipartisan Infrastructure Law (BIL) Summary</a:t>
            </a:r>
            <a:endParaRPr/>
          </a:p>
        </p:txBody>
      </p:sp>
      <p:sp>
        <p:nvSpPr>
          <p:cNvPr id="135" name="Google Shape;135;g2c8e7bbf257_0_104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Climate Ready Coasts</a:t>
            </a:r>
            <a:endParaRPr/>
          </a:p>
        </p:txBody>
      </p:sp>
      <p:grpSp>
        <p:nvGrpSpPr>
          <p:cNvPr id="136" name="Google Shape;136;g2c8e7bbf257_0_104"/>
          <p:cNvGrpSpPr/>
          <p:nvPr/>
        </p:nvGrpSpPr>
        <p:grpSpPr>
          <a:xfrm>
            <a:off x="10991973" y="5878313"/>
            <a:ext cx="1064230" cy="598105"/>
            <a:chOff x="595350" y="1664791"/>
            <a:chExt cx="1426200" cy="801534"/>
          </a:xfrm>
        </p:grpSpPr>
        <p:sp>
          <p:nvSpPr>
            <p:cNvPr id="137" name="Google Shape;137;g2c8e7bbf257_0_10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" name="Google Shape;138;g2c8e7bbf257_0_10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g2c8e7bbf257_0_104"/>
          <p:cNvGrpSpPr/>
          <p:nvPr/>
        </p:nvGrpSpPr>
        <p:grpSpPr>
          <a:xfrm>
            <a:off x="11068152" y="5915185"/>
            <a:ext cx="948138" cy="532860"/>
            <a:chOff x="595350" y="1664791"/>
            <a:chExt cx="1426200" cy="801534"/>
          </a:xfrm>
        </p:grpSpPr>
        <p:sp>
          <p:nvSpPr>
            <p:cNvPr id="140" name="Google Shape;140;g2c8e7bbf257_0_10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1" name="Google Shape;141;g2c8e7bbf257_0_10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g2c8e7bbf257_0_104"/>
          <p:cNvGrpSpPr/>
          <p:nvPr/>
        </p:nvGrpSpPr>
        <p:grpSpPr>
          <a:xfrm>
            <a:off x="10991953" y="5889239"/>
            <a:ext cx="1064230" cy="598105"/>
            <a:chOff x="595350" y="1664791"/>
            <a:chExt cx="1426200" cy="801534"/>
          </a:xfrm>
        </p:grpSpPr>
        <p:sp>
          <p:nvSpPr>
            <p:cNvPr id="143" name="Google Shape;143;g2c8e7bbf257_0_10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4" name="Google Shape;144;g2c8e7bbf257_0_10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g2c8e7bbf257_0_104"/>
          <p:cNvGrpSpPr/>
          <p:nvPr/>
        </p:nvGrpSpPr>
        <p:grpSpPr>
          <a:xfrm>
            <a:off x="5200" y="789737"/>
            <a:ext cx="12192000" cy="876000"/>
            <a:chOff x="5200" y="2618537"/>
            <a:chExt cx="12192000" cy="876000"/>
          </a:xfrm>
        </p:grpSpPr>
        <p:sp>
          <p:nvSpPr>
            <p:cNvPr id="146" name="Google Shape;146;g2c8e7bbf257_0_104"/>
            <p:cNvSpPr/>
            <p:nvPr/>
          </p:nvSpPr>
          <p:spPr>
            <a:xfrm>
              <a:off x="5200" y="2942225"/>
              <a:ext cx="12192000" cy="228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2c8e7bbf257_0_104"/>
            <p:cNvSpPr/>
            <p:nvPr/>
          </p:nvSpPr>
          <p:spPr>
            <a:xfrm>
              <a:off x="1398688" y="2618537"/>
              <a:ext cx="892500" cy="876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Wave with solid fill" id="148" name="Google Shape;148;g2c8e7bbf257_0_1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6986" y="2795165"/>
              <a:ext cx="535938" cy="52272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49" name="Google Shape;149;g2c8e7bbf257_0_104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National Coastal Resilience Fund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 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National Estuarine Research Reserves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0" name="Google Shape;150;g2c8e7bbf257_0_104"/>
          <p:cNvPicPr preferRelativeResize="0"/>
          <p:nvPr/>
        </p:nvPicPr>
        <p:blipFill rotWithShape="1">
          <a:blip r:embed="rId5">
            <a:alphaModFix/>
          </a:blip>
          <a:srcRect b="0" l="11793" r="13518" t="0"/>
          <a:stretch/>
        </p:blipFill>
        <p:spPr>
          <a:xfrm>
            <a:off x="118250" y="2370725"/>
            <a:ext cx="2128200" cy="213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8e7bbf257_0_26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Bipartisan Infrastructure Law (BIL) Summary</a:t>
            </a:r>
            <a:endParaRPr/>
          </a:p>
        </p:txBody>
      </p:sp>
      <p:sp>
        <p:nvSpPr>
          <p:cNvPr id="156" name="Google Shape;156;g2c8e7bbf257_0_26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Climate Ready Coasts</a:t>
            </a:r>
            <a:endParaRPr/>
          </a:p>
        </p:txBody>
      </p:sp>
      <p:grpSp>
        <p:nvGrpSpPr>
          <p:cNvPr id="157" name="Google Shape;157;g2c8e7bbf257_0_26"/>
          <p:cNvGrpSpPr/>
          <p:nvPr/>
        </p:nvGrpSpPr>
        <p:grpSpPr>
          <a:xfrm>
            <a:off x="10991973" y="5878313"/>
            <a:ext cx="1064230" cy="598105"/>
            <a:chOff x="595350" y="1664791"/>
            <a:chExt cx="1426200" cy="801534"/>
          </a:xfrm>
        </p:grpSpPr>
        <p:sp>
          <p:nvSpPr>
            <p:cNvPr id="158" name="Google Shape;158;g2c8e7bbf257_0_2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9" name="Google Shape;159;g2c8e7bbf257_0_2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g2c8e7bbf257_0_26"/>
          <p:cNvGrpSpPr/>
          <p:nvPr/>
        </p:nvGrpSpPr>
        <p:grpSpPr>
          <a:xfrm>
            <a:off x="11068152" y="5915185"/>
            <a:ext cx="948138" cy="532860"/>
            <a:chOff x="595350" y="1664791"/>
            <a:chExt cx="1426200" cy="801534"/>
          </a:xfrm>
        </p:grpSpPr>
        <p:sp>
          <p:nvSpPr>
            <p:cNvPr id="161" name="Google Shape;161;g2c8e7bbf257_0_2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g2c8e7bbf257_0_2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" name="Google Shape;163;g2c8e7bbf257_0_26"/>
          <p:cNvGrpSpPr/>
          <p:nvPr/>
        </p:nvGrpSpPr>
        <p:grpSpPr>
          <a:xfrm>
            <a:off x="10991953" y="5889239"/>
            <a:ext cx="1064230" cy="598105"/>
            <a:chOff x="595350" y="1664791"/>
            <a:chExt cx="1426200" cy="801534"/>
          </a:xfrm>
        </p:grpSpPr>
        <p:sp>
          <p:nvSpPr>
            <p:cNvPr id="164" name="Google Shape;164;g2c8e7bbf257_0_2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5" name="Google Shape;165;g2c8e7bbf257_0_2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g2c8e7bbf257_0_26"/>
          <p:cNvGrpSpPr/>
          <p:nvPr/>
        </p:nvGrpSpPr>
        <p:grpSpPr>
          <a:xfrm>
            <a:off x="5200" y="789737"/>
            <a:ext cx="12192000" cy="876000"/>
            <a:chOff x="5200" y="2618537"/>
            <a:chExt cx="12192000" cy="876000"/>
          </a:xfrm>
        </p:grpSpPr>
        <p:sp>
          <p:nvSpPr>
            <p:cNvPr id="167" name="Google Shape;167;g2c8e7bbf257_0_26"/>
            <p:cNvSpPr/>
            <p:nvPr/>
          </p:nvSpPr>
          <p:spPr>
            <a:xfrm>
              <a:off x="5200" y="2942225"/>
              <a:ext cx="12192000" cy="2289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g2c8e7bbf257_0_26"/>
            <p:cNvSpPr/>
            <p:nvPr/>
          </p:nvSpPr>
          <p:spPr>
            <a:xfrm>
              <a:off x="1398688" y="2618537"/>
              <a:ext cx="892500" cy="876000"/>
            </a:xfrm>
            <a:prstGeom prst="ellipse">
              <a:avLst/>
            </a:prstGeom>
            <a:solidFill>
              <a:srgbClr val="FFFFFF"/>
            </a:solidFill>
            <a:ln cap="flat" cmpd="sng" w="19050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Wave with solid fill" id="169" name="Google Shape;169;g2c8e7bbf257_0_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76986" y="2795165"/>
              <a:ext cx="535938" cy="522721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70" name="Google Shape;170;g2c8e7bbf257_0_26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Marine Debris: Marine Debris Program project funding</a:t>
                      </a:r>
                      <a:endParaRPr sz="16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Merbok Impact Area 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2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Marine Debris: Sea Grant Marine Debris Challenge Competition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Marine Debris: Sea Grant Marine Debris Community Action Coalitions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 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1" name="Google Shape;171;g2c8e7bbf257_0_26"/>
          <p:cNvPicPr preferRelativeResize="0"/>
          <p:nvPr/>
        </p:nvPicPr>
        <p:blipFill rotWithShape="1">
          <a:blip r:embed="rId5">
            <a:alphaModFix/>
          </a:blip>
          <a:srcRect b="0" l="9829" r="13494" t="0"/>
          <a:stretch/>
        </p:blipFill>
        <p:spPr>
          <a:xfrm>
            <a:off x="125465" y="2414100"/>
            <a:ext cx="2136000" cy="2088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c8e7bbf257_0_46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Bipartisan Infrastructure Law (BIL) Summary</a:t>
            </a:r>
            <a:endParaRPr/>
          </a:p>
        </p:txBody>
      </p:sp>
      <p:sp>
        <p:nvSpPr>
          <p:cNvPr id="177" name="Google Shape;177;g2c8e7bbf257_0_46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Climate Data &amp; Services</a:t>
            </a:r>
            <a:endParaRPr/>
          </a:p>
        </p:txBody>
      </p:sp>
      <p:grpSp>
        <p:nvGrpSpPr>
          <p:cNvPr id="178" name="Google Shape;178;g2c8e7bbf257_0_46"/>
          <p:cNvGrpSpPr/>
          <p:nvPr/>
        </p:nvGrpSpPr>
        <p:grpSpPr>
          <a:xfrm>
            <a:off x="10991973" y="5878313"/>
            <a:ext cx="1064230" cy="598105"/>
            <a:chOff x="595350" y="1664791"/>
            <a:chExt cx="1426200" cy="801534"/>
          </a:xfrm>
        </p:grpSpPr>
        <p:sp>
          <p:nvSpPr>
            <p:cNvPr id="179" name="Google Shape;179;g2c8e7bbf257_0_4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" name="Google Shape;180;g2c8e7bbf257_0_4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g2c8e7bbf257_0_46"/>
          <p:cNvGrpSpPr/>
          <p:nvPr/>
        </p:nvGrpSpPr>
        <p:grpSpPr>
          <a:xfrm>
            <a:off x="11068152" y="5915185"/>
            <a:ext cx="948138" cy="532860"/>
            <a:chOff x="595350" y="1664791"/>
            <a:chExt cx="1426200" cy="801534"/>
          </a:xfrm>
        </p:grpSpPr>
        <p:sp>
          <p:nvSpPr>
            <p:cNvPr id="182" name="Google Shape;182;g2c8e7bbf257_0_4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g2c8e7bbf257_0_4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4" name="Google Shape;184;g2c8e7bbf257_0_46"/>
          <p:cNvGrpSpPr/>
          <p:nvPr/>
        </p:nvGrpSpPr>
        <p:grpSpPr>
          <a:xfrm>
            <a:off x="10991953" y="5889239"/>
            <a:ext cx="1064230" cy="598105"/>
            <a:chOff x="595350" y="1664791"/>
            <a:chExt cx="1426200" cy="801534"/>
          </a:xfrm>
        </p:grpSpPr>
        <p:sp>
          <p:nvSpPr>
            <p:cNvPr id="185" name="Google Shape;185;g2c8e7bbf257_0_46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6" name="Google Shape;186;g2c8e7bbf257_0_46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g2c8e7bbf257_0_46"/>
          <p:cNvSpPr/>
          <p:nvPr/>
        </p:nvSpPr>
        <p:spPr>
          <a:xfrm>
            <a:off x="5200" y="1113425"/>
            <a:ext cx="12192000" cy="228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c8e7bbf257_0_46"/>
          <p:cNvSpPr/>
          <p:nvPr/>
        </p:nvSpPr>
        <p:spPr>
          <a:xfrm>
            <a:off x="1398688" y="789737"/>
            <a:ext cx="892500" cy="876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Google Shape;189;g2c8e7bbf257_0_46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Regional Ocean Partnerships &amp; Tribal Engagement	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r>
                        <a:rPr baseline="30000"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</a:t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og with solid fill" id="190" name="Google Shape;190;g2c8e7bbf257_0_46"/>
          <p:cNvPicPr preferRelativeResize="0"/>
          <p:nvPr/>
        </p:nvPicPr>
        <p:blipFill rotWithShape="1">
          <a:blip r:embed="rId4">
            <a:alphaModFix/>
          </a:blip>
          <a:srcRect b="0" l="-12880" r="12880" t="0"/>
          <a:stretch/>
        </p:blipFill>
        <p:spPr>
          <a:xfrm>
            <a:off x="1477521" y="953046"/>
            <a:ext cx="563247" cy="54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c8e7bbf257_0_46"/>
          <p:cNvPicPr preferRelativeResize="0"/>
          <p:nvPr/>
        </p:nvPicPr>
        <p:blipFill rotWithShape="1">
          <a:blip r:embed="rId5">
            <a:alphaModFix/>
          </a:blip>
          <a:srcRect b="0" l="17596" r="14542" t="0"/>
          <a:stretch/>
        </p:blipFill>
        <p:spPr>
          <a:xfrm>
            <a:off x="197050" y="2222750"/>
            <a:ext cx="1960800" cy="1941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c8e7bbf257_0_67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Bipartisan Infrastructure Law (BIL) Summary</a:t>
            </a:r>
            <a:endParaRPr/>
          </a:p>
        </p:txBody>
      </p:sp>
      <p:sp>
        <p:nvSpPr>
          <p:cNvPr id="197" name="Google Shape;197;g2c8e7bbf257_0_67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Fisheries &amp; Protected Resources</a:t>
            </a:r>
            <a:endParaRPr/>
          </a:p>
        </p:txBody>
      </p:sp>
      <p:grpSp>
        <p:nvGrpSpPr>
          <p:cNvPr id="198" name="Google Shape;198;g2c8e7bbf257_0_67"/>
          <p:cNvGrpSpPr/>
          <p:nvPr/>
        </p:nvGrpSpPr>
        <p:grpSpPr>
          <a:xfrm>
            <a:off x="10991973" y="5878313"/>
            <a:ext cx="1064230" cy="598105"/>
            <a:chOff x="595350" y="1664791"/>
            <a:chExt cx="1426200" cy="801534"/>
          </a:xfrm>
        </p:grpSpPr>
        <p:sp>
          <p:nvSpPr>
            <p:cNvPr id="199" name="Google Shape;199;g2c8e7bbf257_0_67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0" name="Google Shape;200;g2c8e7bbf257_0_67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1" name="Google Shape;201;g2c8e7bbf257_0_67"/>
          <p:cNvGrpSpPr/>
          <p:nvPr/>
        </p:nvGrpSpPr>
        <p:grpSpPr>
          <a:xfrm>
            <a:off x="11068152" y="5915185"/>
            <a:ext cx="948138" cy="532860"/>
            <a:chOff x="595350" y="1664791"/>
            <a:chExt cx="1426200" cy="801534"/>
          </a:xfrm>
        </p:grpSpPr>
        <p:sp>
          <p:nvSpPr>
            <p:cNvPr id="202" name="Google Shape;202;g2c8e7bbf257_0_67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g2c8e7bbf257_0_67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g2c8e7bbf257_0_67"/>
          <p:cNvGrpSpPr/>
          <p:nvPr/>
        </p:nvGrpSpPr>
        <p:grpSpPr>
          <a:xfrm>
            <a:off x="10991953" y="5889239"/>
            <a:ext cx="1064230" cy="598105"/>
            <a:chOff x="595350" y="1664791"/>
            <a:chExt cx="1426200" cy="801534"/>
          </a:xfrm>
        </p:grpSpPr>
        <p:sp>
          <p:nvSpPr>
            <p:cNvPr id="205" name="Google Shape;205;g2c8e7bbf257_0_67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6" name="Google Shape;206;g2c8e7bbf257_0_67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7" name="Google Shape;207;g2c8e7bbf257_0_67"/>
          <p:cNvSpPr/>
          <p:nvPr/>
        </p:nvSpPr>
        <p:spPr>
          <a:xfrm>
            <a:off x="5200" y="1113425"/>
            <a:ext cx="12192000" cy="228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c8e7bbf257_0_67"/>
          <p:cNvSpPr/>
          <p:nvPr/>
        </p:nvSpPr>
        <p:spPr>
          <a:xfrm>
            <a:off x="1398688" y="789737"/>
            <a:ext cx="892500" cy="876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9" name="Google Shape;209;g2c8e7bbf257_0_67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Pacific Coastal Salmon Recovery Fund</a:t>
                      </a: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	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ish with solid fill" id="210" name="Google Shape;210;g2c8e7bbf257_0_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8906" y="941284"/>
            <a:ext cx="532069" cy="51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c8e7bbf257_0_67"/>
          <p:cNvPicPr preferRelativeResize="0"/>
          <p:nvPr/>
        </p:nvPicPr>
        <p:blipFill rotWithShape="1">
          <a:blip r:embed="rId5">
            <a:alphaModFix/>
          </a:blip>
          <a:srcRect b="0" l="20730" r="12846" t="0"/>
          <a:stretch/>
        </p:blipFill>
        <p:spPr>
          <a:xfrm>
            <a:off x="66600" y="2293350"/>
            <a:ext cx="2201700" cy="220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c8e7bbf257_0_124"/>
          <p:cNvSpPr txBox="1"/>
          <p:nvPr>
            <p:ph type="title"/>
          </p:nvPr>
        </p:nvSpPr>
        <p:spPr>
          <a:xfrm>
            <a:off x="914407" y="189869"/>
            <a:ext cx="9312300" cy="4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D3DC"/>
              </a:buClr>
              <a:buSzPts val="2880"/>
              <a:buFont typeface="Cambria"/>
              <a:buNone/>
            </a:pPr>
            <a:r>
              <a:rPr lang="en-US"/>
              <a:t>Inflation Reduction Act (IRA) Summary</a:t>
            </a:r>
            <a:endParaRPr/>
          </a:p>
        </p:txBody>
      </p:sp>
      <p:sp>
        <p:nvSpPr>
          <p:cNvPr id="217" name="Google Shape;217;g2c8e7bbf257_0_124"/>
          <p:cNvSpPr txBox="1"/>
          <p:nvPr>
            <p:ph idx="1" type="body"/>
          </p:nvPr>
        </p:nvSpPr>
        <p:spPr>
          <a:xfrm>
            <a:off x="2374676" y="841350"/>
            <a:ext cx="7470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/>
              <a:t>Climate Ready Coasts &amp; Communities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  <p:grpSp>
        <p:nvGrpSpPr>
          <p:cNvPr id="218" name="Google Shape;218;g2c8e7bbf257_0_124"/>
          <p:cNvGrpSpPr/>
          <p:nvPr/>
        </p:nvGrpSpPr>
        <p:grpSpPr>
          <a:xfrm>
            <a:off x="10991973" y="5878313"/>
            <a:ext cx="1064230" cy="598105"/>
            <a:chOff x="595350" y="1664791"/>
            <a:chExt cx="1426200" cy="801534"/>
          </a:xfrm>
        </p:grpSpPr>
        <p:sp>
          <p:nvSpPr>
            <p:cNvPr id="219" name="Google Shape;219;g2c8e7bbf257_0_12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0" name="Google Shape;220;g2c8e7bbf257_0_12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g2c8e7bbf257_0_124"/>
          <p:cNvGrpSpPr/>
          <p:nvPr/>
        </p:nvGrpSpPr>
        <p:grpSpPr>
          <a:xfrm>
            <a:off x="11068152" y="5915185"/>
            <a:ext cx="948138" cy="532860"/>
            <a:chOff x="595350" y="1664791"/>
            <a:chExt cx="1426200" cy="801534"/>
          </a:xfrm>
        </p:grpSpPr>
        <p:sp>
          <p:nvSpPr>
            <p:cNvPr id="222" name="Google Shape;222;g2c8e7bbf257_0_12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" name="Google Shape;223;g2c8e7bbf257_0_12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" name="Google Shape;224;g2c8e7bbf257_0_124"/>
          <p:cNvGrpSpPr/>
          <p:nvPr/>
        </p:nvGrpSpPr>
        <p:grpSpPr>
          <a:xfrm>
            <a:off x="10991953" y="5889239"/>
            <a:ext cx="1064230" cy="598105"/>
            <a:chOff x="595350" y="1664791"/>
            <a:chExt cx="1426200" cy="801534"/>
          </a:xfrm>
        </p:grpSpPr>
        <p:sp>
          <p:nvSpPr>
            <p:cNvPr id="225" name="Google Shape;225;g2c8e7bbf257_0_124"/>
            <p:cNvSpPr/>
            <p:nvPr/>
          </p:nvSpPr>
          <p:spPr>
            <a:xfrm>
              <a:off x="595350" y="1709725"/>
              <a:ext cx="1426200" cy="756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g2c8e7bbf257_0_124"/>
            <p:cNvPicPr preferRelativeResize="0"/>
            <p:nvPr/>
          </p:nvPicPr>
          <p:blipFill rotWithShape="1">
            <a:blip r:embed="rId3">
              <a:alphaModFix/>
            </a:blip>
            <a:srcRect b="0" l="0" r="0" t="61285"/>
            <a:stretch/>
          </p:blipFill>
          <p:spPr>
            <a:xfrm>
              <a:off x="682089" y="1664791"/>
              <a:ext cx="1301416" cy="756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7" name="Google Shape;227;g2c8e7bbf257_0_124"/>
          <p:cNvSpPr/>
          <p:nvPr/>
        </p:nvSpPr>
        <p:spPr>
          <a:xfrm>
            <a:off x="5200" y="1113425"/>
            <a:ext cx="12192000" cy="228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2c8e7bbf257_0_124"/>
          <p:cNvSpPr/>
          <p:nvPr/>
        </p:nvSpPr>
        <p:spPr>
          <a:xfrm>
            <a:off x="1398688" y="789737"/>
            <a:ext cx="892500" cy="8760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9" name="Google Shape;229;g2c8e7bbf257_0_124"/>
          <p:cNvGraphicFramePr/>
          <p:nvPr/>
        </p:nvGraphicFramePr>
        <p:xfrm>
          <a:off x="2374675" y="178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{7F5082A1-CF79-4270-8384-B0957A09321C}</a:tableStyleId>
              </a:tblPr>
              <a:tblGrid>
                <a:gridCol w="5448325"/>
                <a:gridCol w="1655375"/>
                <a:gridCol w="2256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Program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Upcoming Awards?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New Funding Opportunities?</a:t>
                      </a:r>
                      <a:endParaRPr b="1" sz="22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Climate Resilience Regional Challenge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Climate Ready Fisheries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Climate Ready Workforce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Tribal Priorities</a:t>
                      </a:r>
                      <a:endParaRPr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sz="210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✅</a:t>
                      </a:r>
                      <a:endParaRPr baseline="30000" sz="21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Fish with solid fill" id="230" name="Google Shape;230;g2c8e7bbf257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8906" y="941284"/>
            <a:ext cx="532069" cy="51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2c8e7bbf257_0_124"/>
          <p:cNvPicPr preferRelativeResize="0"/>
          <p:nvPr/>
        </p:nvPicPr>
        <p:blipFill rotWithShape="1">
          <a:blip r:embed="rId5">
            <a:alphaModFix/>
          </a:blip>
          <a:srcRect b="0" l="13159" r="35275" t="0"/>
          <a:stretch/>
        </p:blipFill>
        <p:spPr>
          <a:xfrm>
            <a:off x="193125" y="2441675"/>
            <a:ext cx="2033700" cy="2130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Title-Teal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Text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2019-09-23T21:05:27Z</dcterms:created>
  <dc:creator>Microsoft Office User</dc:creator>
</cp:coreProperties>
</file>