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89" r:id="rId3"/>
    <p:sldId id="266" r:id="rId4"/>
    <p:sldId id="267" r:id="rId5"/>
    <p:sldId id="273" r:id="rId6"/>
    <p:sldId id="268" r:id="rId7"/>
    <p:sldId id="290" r:id="rId8"/>
    <p:sldId id="257" r:id="rId9"/>
    <p:sldId id="258" r:id="rId10"/>
    <p:sldId id="259" r:id="rId11"/>
    <p:sldId id="260" r:id="rId12"/>
    <p:sldId id="261" r:id="rId13"/>
    <p:sldId id="269" r:id="rId14"/>
    <p:sldId id="270" r:id="rId15"/>
    <p:sldId id="271" r:id="rId16"/>
    <p:sldId id="262" r:id="rId17"/>
    <p:sldId id="263" r:id="rId18"/>
    <p:sldId id="264" r:id="rId19"/>
    <p:sldId id="265" r:id="rId20"/>
    <p:sldId id="274" r:id="rId21"/>
    <p:sldId id="275" r:id="rId22"/>
    <p:sldId id="276" r:id="rId23"/>
    <p:sldId id="277" r:id="rId24"/>
    <p:sldId id="284" r:id="rId25"/>
    <p:sldId id="278" r:id="rId26"/>
    <p:sldId id="285" r:id="rId27"/>
    <p:sldId id="279" r:id="rId28"/>
    <p:sldId id="281" r:id="rId29"/>
    <p:sldId id="282" r:id="rId30"/>
    <p:sldId id="283" r:id="rId31"/>
    <p:sldId id="280" r:id="rId32"/>
    <p:sldId id="287" r:id="rId33"/>
    <p:sldId id="288" r:id="rId34"/>
    <p:sldId id="28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snapToGrid="0">
      <p:cViewPr varScale="1">
        <p:scale>
          <a:sx n="51" d="100"/>
          <a:sy n="51" d="100"/>
        </p:scale>
        <p:origin x="68" y="3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56BA14-A74C-4991-9A24-CA7E0AA23F45}" type="datetimeFigureOut">
              <a:rPr lang="en-US" smtClean="0"/>
              <a:t>5/12/2021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51C80A-9D9B-485E-86AF-2AB88203ABA8}" type="slidenum">
              <a:rPr lang="en-US" smtClean="0"/>
              <a:t>‹#›</a:t>
            </a:fld>
            <a:endParaRPr lang="en-US"/>
          </a:p>
        </p:txBody>
      </p:sp>
    </p:spTree>
    <p:extLst>
      <p:ext uri="{BB962C8B-B14F-4D97-AF65-F5344CB8AC3E}">
        <p14:creationId xmlns:p14="http://schemas.microsoft.com/office/powerpoint/2010/main" val="2787556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76EF8-7787-41DF-937D-C4901CB237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8EF530-C860-4B97-AD93-F05CE2272D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478DA6-207A-4720-BCC6-495640320A17}"/>
              </a:ext>
            </a:extLst>
          </p:cNvPr>
          <p:cNvSpPr>
            <a:spLocks noGrp="1"/>
          </p:cNvSpPr>
          <p:nvPr>
            <p:ph type="dt" sz="half" idx="10"/>
          </p:nvPr>
        </p:nvSpPr>
        <p:spPr/>
        <p:txBody>
          <a:bodyPr/>
          <a:lstStyle/>
          <a:p>
            <a:fld id="{A83A7D2E-E7A0-478A-A8FF-662E45A13397}" type="datetime1">
              <a:rPr lang="en-US" smtClean="0"/>
              <a:t>5/12/2021</a:t>
            </a:fld>
            <a:endParaRPr lang="en-US"/>
          </a:p>
        </p:txBody>
      </p:sp>
      <p:sp>
        <p:nvSpPr>
          <p:cNvPr id="5" name="Footer Placeholder 4">
            <a:extLst>
              <a:ext uri="{FF2B5EF4-FFF2-40B4-BE49-F238E27FC236}">
                <a16:creationId xmlns:a16="http://schemas.microsoft.com/office/drawing/2014/main" id="{185CED5B-031C-4C4C-9133-020FB8B2EE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A931A6-750A-43D1-B413-1C1ACCD98DC0}"/>
              </a:ext>
            </a:extLst>
          </p:cNvPr>
          <p:cNvSpPr>
            <a:spLocks noGrp="1"/>
          </p:cNvSpPr>
          <p:nvPr>
            <p:ph type="sldNum" sz="quarter" idx="12"/>
          </p:nvPr>
        </p:nvSpPr>
        <p:spPr/>
        <p:txBody>
          <a:bodyPr/>
          <a:lstStyle/>
          <a:p>
            <a:fld id="{7418BEFE-CEC8-4536-AE9E-8949F7C31F5D}" type="slidenum">
              <a:rPr lang="en-US" smtClean="0"/>
              <a:t>‹#›</a:t>
            </a:fld>
            <a:endParaRPr lang="en-US"/>
          </a:p>
        </p:txBody>
      </p:sp>
    </p:spTree>
    <p:extLst>
      <p:ext uri="{BB962C8B-B14F-4D97-AF65-F5344CB8AC3E}">
        <p14:creationId xmlns:p14="http://schemas.microsoft.com/office/powerpoint/2010/main" val="3851586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826DA-D42A-47ED-9A65-FDD799E4AC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252A55-8716-42E2-9EA6-14154A4CB5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2D3CFD-1BC8-4346-A2CD-1174B8643D62}"/>
              </a:ext>
            </a:extLst>
          </p:cNvPr>
          <p:cNvSpPr>
            <a:spLocks noGrp="1"/>
          </p:cNvSpPr>
          <p:nvPr>
            <p:ph type="dt" sz="half" idx="10"/>
          </p:nvPr>
        </p:nvSpPr>
        <p:spPr/>
        <p:txBody>
          <a:bodyPr/>
          <a:lstStyle/>
          <a:p>
            <a:fld id="{27C22929-A55A-449D-AC0C-54E50CC505F6}" type="datetime1">
              <a:rPr lang="en-US" smtClean="0"/>
              <a:t>5/12/2021</a:t>
            </a:fld>
            <a:endParaRPr lang="en-US"/>
          </a:p>
        </p:txBody>
      </p:sp>
      <p:sp>
        <p:nvSpPr>
          <p:cNvPr id="5" name="Footer Placeholder 4">
            <a:extLst>
              <a:ext uri="{FF2B5EF4-FFF2-40B4-BE49-F238E27FC236}">
                <a16:creationId xmlns:a16="http://schemas.microsoft.com/office/drawing/2014/main" id="{B89759D3-230B-48A8-B735-18848631B3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7B978-8231-4024-AA85-E9403E25CA2B}"/>
              </a:ext>
            </a:extLst>
          </p:cNvPr>
          <p:cNvSpPr>
            <a:spLocks noGrp="1"/>
          </p:cNvSpPr>
          <p:nvPr>
            <p:ph type="sldNum" sz="quarter" idx="12"/>
          </p:nvPr>
        </p:nvSpPr>
        <p:spPr/>
        <p:txBody>
          <a:bodyPr/>
          <a:lstStyle/>
          <a:p>
            <a:fld id="{7418BEFE-CEC8-4536-AE9E-8949F7C31F5D}" type="slidenum">
              <a:rPr lang="en-US" smtClean="0"/>
              <a:t>‹#›</a:t>
            </a:fld>
            <a:endParaRPr lang="en-US"/>
          </a:p>
        </p:txBody>
      </p:sp>
    </p:spTree>
    <p:extLst>
      <p:ext uri="{BB962C8B-B14F-4D97-AF65-F5344CB8AC3E}">
        <p14:creationId xmlns:p14="http://schemas.microsoft.com/office/powerpoint/2010/main" val="2130014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D6B20C-BE75-4848-AF87-8C2B588B95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4B66EB-B02B-4FC0-807D-7F1203DACF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6B4452-12E5-4744-B114-60E969E06D8B}"/>
              </a:ext>
            </a:extLst>
          </p:cNvPr>
          <p:cNvSpPr>
            <a:spLocks noGrp="1"/>
          </p:cNvSpPr>
          <p:nvPr>
            <p:ph type="dt" sz="half" idx="10"/>
          </p:nvPr>
        </p:nvSpPr>
        <p:spPr/>
        <p:txBody>
          <a:bodyPr/>
          <a:lstStyle/>
          <a:p>
            <a:fld id="{0CCEA0F8-227F-4960-8443-7B6CA4152E00}" type="datetime1">
              <a:rPr lang="en-US" smtClean="0"/>
              <a:t>5/12/2021</a:t>
            </a:fld>
            <a:endParaRPr lang="en-US"/>
          </a:p>
        </p:txBody>
      </p:sp>
      <p:sp>
        <p:nvSpPr>
          <p:cNvPr id="5" name="Footer Placeholder 4">
            <a:extLst>
              <a:ext uri="{FF2B5EF4-FFF2-40B4-BE49-F238E27FC236}">
                <a16:creationId xmlns:a16="http://schemas.microsoft.com/office/drawing/2014/main" id="{E67C7777-C0E4-43F7-81E3-56D559C784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9E3FB5-4231-4C23-AD7C-7561A6C5C8D7}"/>
              </a:ext>
            </a:extLst>
          </p:cNvPr>
          <p:cNvSpPr>
            <a:spLocks noGrp="1"/>
          </p:cNvSpPr>
          <p:nvPr>
            <p:ph type="sldNum" sz="quarter" idx="12"/>
          </p:nvPr>
        </p:nvSpPr>
        <p:spPr/>
        <p:txBody>
          <a:bodyPr/>
          <a:lstStyle/>
          <a:p>
            <a:fld id="{7418BEFE-CEC8-4536-AE9E-8949F7C31F5D}" type="slidenum">
              <a:rPr lang="en-US" smtClean="0"/>
              <a:t>‹#›</a:t>
            </a:fld>
            <a:endParaRPr lang="en-US"/>
          </a:p>
        </p:txBody>
      </p:sp>
    </p:spTree>
    <p:extLst>
      <p:ext uri="{BB962C8B-B14F-4D97-AF65-F5344CB8AC3E}">
        <p14:creationId xmlns:p14="http://schemas.microsoft.com/office/powerpoint/2010/main" val="907643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2C58C-DAE6-4436-AB84-20362D7CA1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C5D553-7CDD-410E-ADFA-5BCF5E17E8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861D8D-7778-4D2B-BCDB-D82B2CC7BF34}"/>
              </a:ext>
            </a:extLst>
          </p:cNvPr>
          <p:cNvSpPr>
            <a:spLocks noGrp="1"/>
          </p:cNvSpPr>
          <p:nvPr>
            <p:ph type="dt" sz="half" idx="10"/>
          </p:nvPr>
        </p:nvSpPr>
        <p:spPr/>
        <p:txBody>
          <a:bodyPr/>
          <a:lstStyle/>
          <a:p>
            <a:fld id="{32505A65-1D45-4C6C-B20C-0AA526D27B8F}" type="datetime1">
              <a:rPr lang="en-US" smtClean="0"/>
              <a:t>5/12/2021</a:t>
            </a:fld>
            <a:endParaRPr lang="en-US"/>
          </a:p>
        </p:txBody>
      </p:sp>
      <p:sp>
        <p:nvSpPr>
          <p:cNvPr id="5" name="Footer Placeholder 4">
            <a:extLst>
              <a:ext uri="{FF2B5EF4-FFF2-40B4-BE49-F238E27FC236}">
                <a16:creationId xmlns:a16="http://schemas.microsoft.com/office/drawing/2014/main" id="{D7FB8975-A627-419E-B8D2-64469CE533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ABDC00-031B-4F37-886F-3EAEAEBE677F}"/>
              </a:ext>
            </a:extLst>
          </p:cNvPr>
          <p:cNvSpPr>
            <a:spLocks noGrp="1"/>
          </p:cNvSpPr>
          <p:nvPr>
            <p:ph type="sldNum" sz="quarter" idx="12"/>
          </p:nvPr>
        </p:nvSpPr>
        <p:spPr/>
        <p:txBody>
          <a:bodyPr/>
          <a:lstStyle/>
          <a:p>
            <a:fld id="{7418BEFE-CEC8-4536-AE9E-8949F7C31F5D}" type="slidenum">
              <a:rPr lang="en-US" smtClean="0"/>
              <a:t>‹#›</a:t>
            </a:fld>
            <a:endParaRPr lang="en-US"/>
          </a:p>
        </p:txBody>
      </p:sp>
    </p:spTree>
    <p:extLst>
      <p:ext uri="{BB962C8B-B14F-4D97-AF65-F5344CB8AC3E}">
        <p14:creationId xmlns:p14="http://schemas.microsoft.com/office/powerpoint/2010/main" val="772739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EF9E0-34F1-4D6A-A6E8-68BC18A38A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BB63D6-5633-4C56-BDE6-0EA4D7A32B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8407E9-AA9A-4FBC-A8B4-987FD27DDB12}"/>
              </a:ext>
            </a:extLst>
          </p:cNvPr>
          <p:cNvSpPr>
            <a:spLocks noGrp="1"/>
          </p:cNvSpPr>
          <p:nvPr>
            <p:ph type="dt" sz="half" idx="10"/>
          </p:nvPr>
        </p:nvSpPr>
        <p:spPr/>
        <p:txBody>
          <a:bodyPr/>
          <a:lstStyle/>
          <a:p>
            <a:fld id="{83430E96-4DCE-4F96-AB4F-08F71BF74591}" type="datetime1">
              <a:rPr lang="en-US" smtClean="0"/>
              <a:t>5/12/2021</a:t>
            </a:fld>
            <a:endParaRPr lang="en-US"/>
          </a:p>
        </p:txBody>
      </p:sp>
      <p:sp>
        <p:nvSpPr>
          <p:cNvPr id="5" name="Footer Placeholder 4">
            <a:extLst>
              <a:ext uri="{FF2B5EF4-FFF2-40B4-BE49-F238E27FC236}">
                <a16:creationId xmlns:a16="http://schemas.microsoft.com/office/drawing/2014/main" id="{AEE367B7-3DD8-4CE8-93C6-8CFC5914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E56475-ED81-4B34-BBAE-22B5C9F5D23D}"/>
              </a:ext>
            </a:extLst>
          </p:cNvPr>
          <p:cNvSpPr>
            <a:spLocks noGrp="1"/>
          </p:cNvSpPr>
          <p:nvPr>
            <p:ph type="sldNum" sz="quarter" idx="12"/>
          </p:nvPr>
        </p:nvSpPr>
        <p:spPr/>
        <p:txBody>
          <a:bodyPr/>
          <a:lstStyle/>
          <a:p>
            <a:fld id="{7418BEFE-CEC8-4536-AE9E-8949F7C31F5D}" type="slidenum">
              <a:rPr lang="en-US" smtClean="0"/>
              <a:t>‹#›</a:t>
            </a:fld>
            <a:endParaRPr lang="en-US"/>
          </a:p>
        </p:txBody>
      </p:sp>
    </p:spTree>
    <p:extLst>
      <p:ext uri="{BB962C8B-B14F-4D97-AF65-F5344CB8AC3E}">
        <p14:creationId xmlns:p14="http://schemas.microsoft.com/office/powerpoint/2010/main" val="607342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D74C3-C987-4E9D-A00C-4794A27423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F93630-4BBD-48D8-AFAA-DB752671F8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15CD71-1164-4148-9493-6A1F65F870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30A3EE-C1CF-4A2F-A145-BF538B1B6702}"/>
              </a:ext>
            </a:extLst>
          </p:cNvPr>
          <p:cNvSpPr>
            <a:spLocks noGrp="1"/>
          </p:cNvSpPr>
          <p:nvPr>
            <p:ph type="dt" sz="half" idx="10"/>
          </p:nvPr>
        </p:nvSpPr>
        <p:spPr/>
        <p:txBody>
          <a:bodyPr/>
          <a:lstStyle/>
          <a:p>
            <a:fld id="{8FE6F474-C3FB-4D63-8EE6-0F1F9FC86ED8}" type="datetime1">
              <a:rPr lang="en-US" smtClean="0"/>
              <a:t>5/12/2021</a:t>
            </a:fld>
            <a:endParaRPr lang="en-US"/>
          </a:p>
        </p:txBody>
      </p:sp>
      <p:sp>
        <p:nvSpPr>
          <p:cNvPr id="6" name="Footer Placeholder 5">
            <a:extLst>
              <a:ext uri="{FF2B5EF4-FFF2-40B4-BE49-F238E27FC236}">
                <a16:creationId xmlns:a16="http://schemas.microsoft.com/office/drawing/2014/main" id="{F7F003A0-65AE-481E-B6FE-668294BEC2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DE6A5A-EE93-4FFA-8377-E3F18B246EE4}"/>
              </a:ext>
            </a:extLst>
          </p:cNvPr>
          <p:cNvSpPr>
            <a:spLocks noGrp="1"/>
          </p:cNvSpPr>
          <p:nvPr>
            <p:ph type="sldNum" sz="quarter" idx="12"/>
          </p:nvPr>
        </p:nvSpPr>
        <p:spPr/>
        <p:txBody>
          <a:bodyPr/>
          <a:lstStyle/>
          <a:p>
            <a:fld id="{7418BEFE-CEC8-4536-AE9E-8949F7C31F5D}" type="slidenum">
              <a:rPr lang="en-US" smtClean="0"/>
              <a:t>‹#›</a:t>
            </a:fld>
            <a:endParaRPr lang="en-US"/>
          </a:p>
        </p:txBody>
      </p:sp>
    </p:spTree>
    <p:extLst>
      <p:ext uri="{BB962C8B-B14F-4D97-AF65-F5344CB8AC3E}">
        <p14:creationId xmlns:p14="http://schemas.microsoft.com/office/powerpoint/2010/main" val="605373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21551-9872-459A-A974-3937F44AD2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216977-F9EE-411B-A6BA-1F79AEBD53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E19F2F-AECF-404B-AE03-9EF9B07F14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455A5E-3884-421A-BCFF-0F2316830B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A42311-260C-459B-BA8A-E53A2BA428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7938C1-CAD1-467F-960C-FA8322973345}"/>
              </a:ext>
            </a:extLst>
          </p:cNvPr>
          <p:cNvSpPr>
            <a:spLocks noGrp="1"/>
          </p:cNvSpPr>
          <p:nvPr>
            <p:ph type="dt" sz="half" idx="10"/>
          </p:nvPr>
        </p:nvSpPr>
        <p:spPr/>
        <p:txBody>
          <a:bodyPr/>
          <a:lstStyle/>
          <a:p>
            <a:fld id="{6A210910-17EB-4AA8-9D8B-F7FE03B95CEB}" type="datetime1">
              <a:rPr lang="en-US" smtClean="0"/>
              <a:t>5/12/2021</a:t>
            </a:fld>
            <a:endParaRPr lang="en-US"/>
          </a:p>
        </p:txBody>
      </p:sp>
      <p:sp>
        <p:nvSpPr>
          <p:cNvPr id="8" name="Footer Placeholder 7">
            <a:extLst>
              <a:ext uri="{FF2B5EF4-FFF2-40B4-BE49-F238E27FC236}">
                <a16:creationId xmlns:a16="http://schemas.microsoft.com/office/drawing/2014/main" id="{AD4EC335-C903-4E27-9C8C-99AFD7AB09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98132C-0CA1-40E4-97ED-16C09199B1C0}"/>
              </a:ext>
            </a:extLst>
          </p:cNvPr>
          <p:cNvSpPr>
            <a:spLocks noGrp="1"/>
          </p:cNvSpPr>
          <p:nvPr>
            <p:ph type="sldNum" sz="quarter" idx="12"/>
          </p:nvPr>
        </p:nvSpPr>
        <p:spPr/>
        <p:txBody>
          <a:bodyPr/>
          <a:lstStyle/>
          <a:p>
            <a:fld id="{7418BEFE-CEC8-4536-AE9E-8949F7C31F5D}" type="slidenum">
              <a:rPr lang="en-US" smtClean="0"/>
              <a:t>‹#›</a:t>
            </a:fld>
            <a:endParaRPr lang="en-US"/>
          </a:p>
        </p:txBody>
      </p:sp>
    </p:spTree>
    <p:extLst>
      <p:ext uri="{BB962C8B-B14F-4D97-AF65-F5344CB8AC3E}">
        <p14:creationId xmlns:p14="http://schemas.microsoft.com/office/powerpoint/2010/main" val="527181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64492-2594-4A39-BA7E-4E738E5039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D6B4DE-80B0-47E2-B6F4-85247CAD29B4}"/>
              </a:ext>
            </a:extLst>
          </p:cNvPr>
          <p:cNvSpPr>
            <a:spLocks noGrp="1"/>
          </p:cNvSpPr>
          <p:nvPr>
            <p:ph type="dt" sz="half" idx="10"/>
          </p:nvPr>
        </p:nvSpPr>
        <p:spPr/>
        <p:txBody>
          <a:bodyPr/>
          <a:lstStyle/>
          <a:p>
            <a:fld id="{F698C459-F31A-4085-A49F-CF6DE0DF1A81}" type="datetime1">
              <a:rPr lang="en-US" smtClean="0"/>
              <a:t>5/12/2021</a:t>
            </a:fld>
            <a:endParaRPr lang="en-US"/>
          </a:p>
        </p:txBody>
      </p:sp>
      <p:sp>
        <p:nvSpPr>
          <p:cNvPr id="4" name="Footer Placeholder 3">
            <a:extLst>
              <a:ext uri="{FF2B5EF4-FFF2-40B4-BE49-F238E27FC236}">
                <a16:creationId xmlns:a16="http://schemas.microsoft.com/office/drawing/2014/main" id="{1F5867CC-DD49-437D-930B-2247D9D578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26CC65-D5CE-444A-9E78-9AE314F25D2E}"/>
              </a:ext>
            </a:extLst>
          </p:cNvPr>
          <p:cNvSpPr>
            <a:spLocks noGrp="1"/>
          </p:cNvSpPr>
          <p:nvPr>
            <p:ph type="sldNum" sz="quarter" idx="12"/>
          </p:nvPr>
        </p:nvSpPr>
        <p:spPr/>
        <p:txBody>
          <a:bodyPr/>
          <a:lstStyle/>
          <a:p>
            <a:fld id="{7418BEFE-CEC8-4536-AE9E-8949F7C31F5D}" type="slidenum">
              <a:rPr lang="en-US" smtClean="0"/>
              <a:t>‹#›</a:t>
            </a:fld>
            <a:endParaRPr lang="en-US"/>
          </a:p>
        </p:txBody>
      </p:sp>
    </p:spTree>
    <p:extLst>
      <p:ext uri="{BB962C8B-B14F-4D97-AF65-F5344CB8AC3E}">
        <p14:creationId xmlns:p14="http://schemas.microsoft.com/office/powerpoint/2010/main" val="2138749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01BD41-8A20-4BF6-B685-62CA6FB1E8C0}"/>
              </a:ext>
            </a:extLst>
          </p:cNvPr>
          <p:cNvSpPr>
            <a:spLocks noGrp="1"/>
          </p:cNvSpPr>
          <p:nvPr>
            <p:ph type="dt" sz="half" idx="10"/>
          </p:nvPr>
        </p:nvSpPr>
        <p:spPr/>
        <p:txBody>
          <a:bodyPr/>
          <a:lstStyle/>
          <a:p>
            <a:fld id="{FD217043-C2A7-4CD5-9B14-097F6B6A8DCC}" type="datetime1">
              <a:rPr lang="en-US" smtClean="0"/>
              <a:t>5/12/2021</a:t>
            </a:fld>
            <a:endParaRPr lang="en-US"/>
          </a:p>
        </p:txBody>
      </p:sp>
      <p:sp>
        <p:nvSpPr>
          <p:cNvPr id="3" name="Footer Placeholder 2">
            <a:extLst>
              <a:ext uri="{FF2B5EF4-FFF2-40B4-BE49-F238E27FC236}">
                <a16:creationId xmlns:a16="http://schemas.microsoft.com/office/drawing/2014/main" id="{554B87CF-6C59-4BCD-9BF2-ED55726754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B2A729-65B8-4A3A-9D15-F22FE6296C14}"/>
              </a:ext>
            </a:extLst>
          </p:cNvPr>
          <p:cNvSpPr>
            <a:spLocks noGrp="1"/>
          </p:cNvSpPr>
          <p:nvPr>
            <p:ph type="sldNum" sz="quarter" idx="12"/>
          </p:nvPr>
        </p:nvSpPr>
        <p:spPr/>
        <p:txBody>
          <a:bodyPr/>
          <a:lstStyle/>
          <a:p>
            <a:fld id="{7418BEFE-CEC8-4536-AE9E-8949F7C31F5D}" type="slidenum">
              <a:rPr lang="en-US" smtClean="0"/>
              <a:t>‹#›</a:t>
            </a:fld>
            <a:endParaRPr lang="en-US"/>
          </a:p>
        </p:txBody>
      </p:sp>
    </p:spTree>
    <p:extLst>
      <p:ext uri="{BB962C8B-B14F-4D97-AF65-F5344CB8AC3E}">
        <p14:creationId xmlns:p14="http://schemas.microsoft.com/office/powerpoint/2010/main" val="4028243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2504-03A4-42B6-8FD8-1997D42454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EAD0EE-4E7F-4A85-8AFC-9459932D75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8ABAE5-8FF5-4BA1-A922-25D1B6CE0F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8BF5ED-DF51-4CC1-A740-663A3A49D2C3}"/>
              </a:ext>
            </a:extLst>
          </p:cNvPr>
          <p:cNvSpPr>
            <a:spLocks noGrp="1"/>
          </p:cNvSpPr>
          <p:nvPr>
            <p:ph type="dt" sz="half" idx="10"/>
          </p:nvPr>
        </p:nvSpPr>
        <p:spPr/>
        <p:txBody>
          <a:bodyPr/>
          <a:lstStyle/>
          <a:p>
            <a:fld id="{7D60ABD8-8B7D-421E-A8A5-ADE3EF0E8686}" type="datetime1">
              <a:rPr lang="en-US" smtClean="0"/>
              <a:t>5/12/2021</a:t>
            </a:fld>
            <a:endParaRPr lang="en-US"/>
          </a:p>
        </p:txBody>
      </p:sp>
      <p:sp>
        <p:nvSpPr>
          <p:cNvPr id="6" name="Footer Placeholder 5">
            <a:extLst>
              <a:ext uri="{FF2B5EF4-FFF2-40B4-BE49-F238E27FC236}">
                <a16:creationId xmlns:a16="http://schemas.microsoft.com/office/drawing/2014/main" id="{8CBBCE1B-535F-4377-8C74-72BD1DEE36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B10AB5-A1E4-4F52-AC99-3488221F73C8}"/>
              </a:ext>
            </a:extLst>
          </p:cNvPr>
          <p:cNvSpPr>
            <a:spLocks noGrp="1"/>
          </p:cNvSpPr>
          <p:nvPr>
            <p:ph type="sldNum" sz="quarter" idx="12"/>
          </p:nvPr>
        </p:nvSpPr>
        <p:spPr/>
        <p:txBody>
          <a:bodyPr/>
          <a:lstStyle/>
          <a:p>
            <a:fld id="{7418BEFE-CEC8-4536-AE9E-8949F7C31F5D}" type="slidenum">
              <a:rPr lang="en-US" smtClean="0"/>
              <a:t>‹#›</a:t>
            </a:fld>
            <a:endParaRPr lang="en-US"/>
          </a:p>
        </p:txBody>
      </p:sp>
    </p:spTree>
    <p:extLst>
      <p:ext uri="{BB962C8B-B14F-4D97-AF65-F5344CB8AC3E}">
        <p14:creationId xmlns:p14="http://schemas.microsoft.com/office/powerpoint/2010/main" val="140285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A5E09-CE0F-4D08-85E1-0A4ABFCC8C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A46E74-5A0F-4776-987B-F626220AAC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A351D1-04F5-4F15-B6DC-6AF9243903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A4359E-C2AF-4E66-B5D2-67DF5DC74044}"/>
              </a:ext>
            </a:extLst>
          </p:cNvPr>
          <p:cNvSpPr>
            <a:spLocks noGrp="1"/>
          </p:cNvSpPr>
          <p:nvPr>
            <p:ph type="dt" sz="half" idx="10"/>
          </p:nvPr>
        </p:nvSpPr>
        <p:spPr/>
        <p:txBody>
          <a:bodyPr/>
          <a:lstStyle/>
          <a:p>
            <a:fld id="{546EF104-82E8-4520-9E41-024CBF913559}" type="datetime1">
              <a:rPr lang="en-US" smtClean="0"/>
              <a:t>5/12/2021</a:t>
            </a:fld>
            <a:endParaRPr lang="en-US"/>
          </a:p>
        </p:txBody>
      </p:sp>
      <p:sp>
        <p:nvSpPr>
          <p:cNvPr id="6" name="Footer Placeholder 5">
            <a:extLst>
              <a:ext uri="{FF2B5EF4-FFF2-40B4-BE49-F238E27FC236}">
                <a16:creationId xmlns:a16="http://schemas.microsoft.com/office/drawing/2014/main" id="{7F72D085-E7AF-4E67-AA01-25484516C8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A26D71-0DCF-4720-963E-448D038DC549}"/>
              </a:ext>
            </a:extLst>
          </p:cNvPr>
          <p:cNvSpPr>
            <a:spLocks noGrp="1"/>
          </p:cNvSpPr>
          <p:nvPr>
            <p:ph type="sldNum" sz="quarter" idx="12"/>
          </p:nvPr>
        </p:nvSpPr>
        <p:spPr/>
        <p:txBody>
          <a:bodyPr/>
          <a:lstStyle/>
          <a:p>
            <a:fld id="{7418BEFE-CEC8-4536-AE9E-8949F7C31F5D}" type="slidenum">
              <a:rPr lang="en-US" smtClean="0"/>
              <a:t>‹#›</a:t>
            </a:fld>
            <a:endParaRPr lang="en-US"/>
          </a:p>
        </p:txBody>
      </p:sp>
    </p:spTree>
    <p:extLst>
      <p:ext uri="{BB962C8B-B14F-4D97-AF65-F5344CB8AC3E}">
        <p14:creationId xmlns:p14="http://schemas.microsoft.com/office/powerpoint/2010/main" val="3815328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74FD15-FCA3-422D-B7B9-6956F1F263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89FA3B-05DC-4E66-8321-3AEDFE18F5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D0E5D3-CB91-44DD-A920-DA4E8D0227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BBF53-9F1D-47B7-8896-C291FABD59F1}" type="datetime1">
              <a:rPr lang="en-US" smtClean="0"/>
              <a:t>5/12/2021</a:t>
            </a:fld>
            <a:endParaRPr lang="en-US"/>
          </a:p>
        </p:txBody>
      </p:sp>
      <p:sp>
        <p:nvSpPr>
          <p:cNvPr id="5" name="Footer Placeholder 4">
            <a:extLst>
              <a:ext uri="{FF2B5EF4-FFF2-40B4-BE49-F238E27FC236}">
                <a16:creationId xmlns:a16="http://schemas.microsoft.com/office/drawing/2014/main" id="{AA8E7970-3455-4840-AD81-878610032E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1A2D56-F575-4CD8-991E-B3FC095B97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8BEFE-CEC8-4536-AE9E-8949F7C31F5D}" type="slidenum">
              <a:rPr lang="en-US" smtClean="0"/>
              <a:t>‹#›</a:t>
            </a:fld>
            <a:endParaRPr lang="en-US"/>
          </a:p>
        </p:txBody>
      </p:sp>
    </p:spTree>
    <p:extLst>
      <p:ext uri="{BB962C8B-B14F-4D97-AF65-F5344CB8AC3E}">
        <p14:creationId xmlns:p14="http://schemas.microsoft.com/office/powerpoint/2010/main" val="2438925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home.treasury.gov/system/files/136/SLFRP-Fact-Sheet-FINAL1-508A.pdf" TargetMode="External"/><Relationship Id="rId7" Type="http://schemas.openxmlformats.org/officeDocument/2006/relationships/image" Target="../media/image1.JPG"/><Relationship Id="rId2" Type="http://schemas.openxmlformats.org/officeDocument/2006/relationships/hyperlink" Target="https://home.treasury.gov/system/files/136/FRF-Interim-Final-Rule.pdf" TargetMode="External"/><Relationship Id="rId1" Type="http://schemas.openxmlformats.org/officeDocument/2006/relationships/slideLayout" Target="../slideLayouts/slideLayout2.xml"/><Relationship Id="rId6" Type="http://schemas.openxmlformats.org/officeDocument/2006/relationships/hyperlink" Target="https://home.treasury.gov/system/files/136/fiscalrecoveryfunds_countyfunding_2021.05.10-1a-508A.pdf" TargetMode="External"/><Relationship Id="rId5" Type="http://schemas.openxmlformats.org/officeDocument/2006/relationships/hyperlink" Target="https://home.treasury.gov/system/files/136/SLFRP-Quick-Reference-Guide-FINAL-508a.pdf" TargetMode="External"/><Relationship Id="rId4" Type="http://schemas.openxmlformats.org/officeDocument/2006/relationships/hyperlink" Target="https://home.treasury.gov/system/files/136/SLFRPFAQ.pdf"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membersupport@akml.org" TargetMode="External"/><Relationship Id="rId2" Type="http://schemas.openxmlformats.org/officeDocument/2006/relationships/hyperlink" Target="https://alaskaarpa.org/"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api.id.me/en/session/ne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091E6-F93F-4F16-BA92-09C151AB060B}"/>
              </a:ext>
            </a:extLst>
          </p:cNvPr>
          <p:cNvSpPr>
            <a:spLocks noGrp="1"/>
          </p:cNvSpPr>
          <p:nvPr>
            <p:ph type="ctrTitle"/>
          </p:nvPr>
        </p:nvSpPr>
        <p:spPr>
          <a:xfrm>
            <a:off x="1524000" y="2063769"/>
            <a:ext cx="9144000" cy="2387600"/>
          </a:xfrm>
        </p:spPr>
        <p:txBody>
          <a:bodyPr>
            <a:normAutofit fontScale="90000"/>
          </a:bodyPr>
          <a:lstStyle/>
          <a:p>
            <a:r>
              <a:rPr lang="en-US" dirty="0"/>
              <a:t>ARPA CSLFRF</a:t>
            </a:r>
            <a:br>
              <a:rPr lang="en-US" dirty="0"/>
            </a:br>
            <a:r>
              <a:rPr lang="en-US" sz="3600" dirty="0"/>
              <a:t>American Rescue Plan Act - </a:t>
            </a:r>
            <a:br>
              <a:rPr lang="en-US" sz="3600" dirty="0"/>
            </a:br>
            <a:r>
              <a:rPr lang="en-US" sz="3600" dirty="0"/>
              <a:t>Coronavirus State and Local Fiscal Recovery Funds</a:t>
            </a:r>
            <a:endParaRPr lang="en-US" dirty="0"/>
          </a:p>
        </p:txBody>
      </p:sp>
      <p:sp>
        <p:nvSpPr>
          <p:cNvPr id="3" name="Subtitle 2">
            <a:extLst>
              <a:ext uri="{FF2B5EF4-FFF2-40B4-BE49-F238E27FC236}">
                <a16:creationId xmlns:a16="http://schemas.microsoft.com/office/drawing/2014/main" id="{A779BD35-EC86-4295-B934-432B8D9EB9B9}"/>
              </a:ext>
            </a:extLst>
          </p:cNvPr>
          <p:cNvSpPr>
            <a:spLocks noGrp="1"/>
          </p:cNvSpPr>
          <p:nvPr>
            <p:ph type="subTitle" idx="1"/>
          </p:nvPr>
        </p:nvSpPr>
        <p:spPr>
          <a:xfrm>
            <a:off x="1524000" y="4794231"/>
            <a:ext cx="9144000" cy="1655762"/>
          </a:xfrm>
        </p:spPr>
        <p:txBody>
          <a:bodyPr/>
          <a:lstStyle/>
          <a:p>
            <a:r>
              <a:rPr lang="en-US" dirty="0"/>
              <a:t>Alaska Municipal League</a:t>
            </a:r>
          </a:p>
          <a:p>
            <a:endParaRPr lang="en-US" dirty="0"/>
          </a:p>
          <a:p>
            <a:r>
              <a:rPr lang="en-US" dirty="0"/>
              <a:t>Member Briefing – May 12, 2021</a:t>
            </a:r>
          </a:p>
        </p:txBody>
      </p:sp>
      <p:pic>
        <p:nvPicPr>
          <p:cNvPr id="5" name="Picture 4" descr="Chart, scatter chart&#10;&#10;Description automatically generated">
            <a:extLst>
              <a:ext uri="{FF2B5EF4-FFF2-40B4-BE49-F238E27FC236}">
                <a16:creationId xmlns:a16="http://schemas.microsoft.com/office/drawing/2014/main" id="{4885B8A8-95A4-4311-9688-F454A88702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935094"/>
            <a:ext cx="3810000" cy="1571625"/>
          </a:xfrm>
          <a:prstGeom prst="rect">
            <a:avLst/>
          </a:prstGeom>
        </p:spPr>
      </p:pic>
      <p:sp>
        <p:nvSpPr>
          <p:cNvPr id="4" name="Slide Number Placeholder 3">
            <a:extLst>
              <a:ext uri="{FF2B5EF4-FFF2-40B4-BE49-F238E27FC236}">
                <a16:creationId xmlns:a16="http://schemas.microsoft.com/office/drawing/2014/main" id="{9C33BA82-3DDE-4169-8E68-1F65C16FA90C}"/>
              </a:ext>
            </a:extLst>
          </p:cNvPr>
          <p:cNvSpPr>
            <a:spLocks noGrp="1"/>
          </p:cNvSpPr>
          <p:nvPr>
            <p:ph type="sldNum" sz="quarter" idx="12"/>
          </p:nvPr>
        </p:nvSpPr>
        <p:spPr/>
        <p:txBody>
          <a:bodyPr/>
          <a:lstStyle/>
          <a:p>
            <a:fld id="{7418BEFE-CEC8-4536-AE9E-8949F7C31F5D}" type="slidenum">
              <a:rPr lang="en-US" smtClean="0"/>
              <a:t>1</a:t>
            </a:fld>
            <a:endParaRPr lang="en-US"/>
          </a:p>
        </p:txBody>
      </p:sp>
    </p:spTree>
    <p:extLst>
      <p:ext uri="{BB962C8B-B14F-4D97-AF65-F5344CB8AC3E}">
        <p14:creationId xmlns:p14="http://schemas.microsoft.com/office/powerpoint/2010/main" val="3422943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9853D-9546-403F-BB1C-65158C96A63F}"/>
              </a:ext>
            </a:extLst>
          </p:cNvPr>
          <p:cNvSpPr>
            <a:spLocks noGrp="1"/>
          </p:cNvSpPr>
          <p:nvPr>
            <p:ph type="title"/>
          </p:nvPr>
        </p:nvSpPr>
        <p:spPr/>
        <p:txBody>
          <a:bodyPr/>
          <a:lstStyle/>
          <a:p>
            <a:r>
              <a:rPr lang="en-US" dirty="0"/>
              <a:t>Address negative economic impacts</a:t>
            </a:r>
          </a:p>
        </p:txBody>
      </p:sp>
      <p:sp>
        <p:nvSpPr>
          <p:cNvPr id="3" name="Content Placeholder 2">
            <a:extLst>
              <a:ext uri="{FF2B5EF4-FFF2-40B4-BE49-F238E27FC236}">
                <a16:creationId xmlns:a16="http://schemas.microsoft.com/office/drawing/2014/main" id="{E42B28E2-672A-46CE-98D2-11BF986F35A3}"/>
              </a:ext>
            </a:extLst>
          </p:cNvPr>
          <p:cNvSpPr>
            <a:spLocks noGrp="1"/>
          </p:cNvSpPr>
          <p:nvPr>
            <p:ph idx="1"/>
          </p:nvPr>
        </p:nvSpPr>
        <p:spPr/>
        <p:txBody>
          <a:bodyPr>
            <a:normAutofit fontScale="70000" lnSpcReduction="20000"/>
          </a:bodyPr>
          <a:lstStyle/>
          <a:p>
            <a:r>
              <a:rPr lang="en-US" b="1" dirty="0"/>
              <a:t>Delivering assistance to workers and families</a:t>
            </a:r>
            <a:r>
              <a:rPr lang="en-US" dirty="0"/>
              <a:t>, including aid to unemployed workers and job training, as well as aid to households facing food, housing, or other financial insecurity. In addition, these funds can support survivor’s benefits for family members of COVID-19 victims.</a:t>
            </a:r>
          </a:p>
          <a:p>
            <a:r>
              <a:rPr lang="en-US" b="1" dirty="0"/>
              <a:t>Supporting small businesses</a:t>
            </a:r>
            <a:r>
              <a:rPr lang="en-US" dirty="0"/>
              <a:t>, helping them to address financial challenges caused by the pandemic and to make investments in COVID-19 prevention and mitigation tactics, as well as to provide technical assistance. To achieve these goals, recipients may employ this funding to execute a broad array of loan, grant, in-kind assistance, and counseling programs to enable small businesses to rebound from the downturn.</a:t>
            </a:r>
          </a:p>
          <a:p>
            <a:r>
              <a:rPr lang="en-US" b="1" dirty="0"/>
              <a:t>Speeding the recovery of the tourism, travel, and hospitality sectors</a:t>
            </a:r>
            <a:r>
              <a:rPr lang="en-US" dirty="0"/>
              <a:t>, supporting industries that were particularly hard-hit by the COVID-19 emergency and are just now beginning to mend. Similarly impacted sectors within a local area are also eligible for support.</a:t>
            </a:r>
          </a:p>
          <a:p>
            <a:r>
              <a:rPr lang="en-US" b="1" dirty="0"/>
              <a:t>Rebuilding public sector capacity</a:t>
            </a:r>
            <a:r>
              <a:rPr lang="en-US" dirty="0"/>
              <a:t>, by rehiring public sector staff and replenishing unemployment insurance (UI) trust funds, in each case up to pre-pandemic levels. Recipients may also use this funding to build their internal capacity to successfully implement economic relief programs, with investments in data analysis, targeted outreach, technology infrastructure, and impact evaluations</a:t>
            </a:r>
          </a:p>
        </p:txBody>
      </p:sp>
      <p:sp>
        <p:nvSpPr>
          <p:cNvPr id="5" name="TextBox 4">
            <a:extLst>
              <a:ext uri="{FF2B5EF4-FFF2-40B4-BE49-F238E27FC236}">
                <a16:creationId xmlns:a16="http://schemas.microsoft.com/office/drawing/2014/main" id="{AF79BDD6-83DC-4E3B-83AF-19F711F43187}"/>
              </a:ext>
            </a:extLst>
          </p:cNvPr>
          <p:cNvSpPr txBox="1"/>
          <p:nvPr/>
        </p:nvSpPr>
        <p:spPr>
          <a:xfrm>
            <a:off x="1079340" y="5715298"/>
            <a:ext cx="10136528" cy="646331"/>
          </a:xfrm>
          <a:prstGeom prst="rect">
            <a:avLst/>
          </a:prstGeom>
          <a:noFill/>
        </p:spPr>
        <p:txBody>
          <a:bodyPr wrap="square">
            <a:spAutoFit/>
          </a:bodyPr>
          <a:lstStyle/>
          <a:p>
            <a:r>
              <a:rPr lang="en-US" dirty="0"/>
              <a:t>* Cash transfers to individuals/households are eligible and should be reasonable relative to impact of public health emergency and economic impact.</a:t>
            </a:r>
          </a:p>
        </p:txBody>
      </p:sp>
      <p:pic>
        <p:nvPicPr>
          <p:cNvPr id="7" name="Picture 6" descr="Chart, scatter chart&#10;&#10;Description automatically generated">
            <a:extLst>
              <a:ext uri="{FF2B5EF4-FFF2-40B4-BE49-F238E27FC236}">
                <a16:creationId xmlns:a16="http://schemas.microsoft.com/office/drawing/2014/main" id="{4CAE6A04-47C5-4832-8246-3BB0A5231A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4" name="Slide Number Placeholder 3">
            <a:extLst>
              <a:ext uri="{FF2B5EF4-FFF2-40B4-BE49-F238E27FC236}">
                <a16:creationId xmlns:a16="http://schemas.microsoft.com/office/drawing/2014/main" id="{E412AE9C-A505-4F72-BA5B-0F46A08229B2}"/>
              </a:ext>
            </a:extLst>
          </p:cNvPr>
          <p:cNvSpPr>
            <a:spLocks noGrp="1"/>
          </p:cNvSpPr>
          <p:nvPr>
            <p:ph type="sldNum" sz="quarter" idx="12"/>
          </p:nvPr>
        </p:nvSpPr>
        <p:spPr/>
        <p:txBody>
          <a:bodyPr/>
          <a:lstStyle/>
          <a:p>
            <a:fld id="{7418BEFE-CEC8-4536-AE9E-8949F7C31F5D}" type="slidenum">
              <a:rPr lang="en-US" smtClean="0"/>
              <a:t>10</a:t>
            </a:fld>
            <a:endParaRPr lang="en-US"/>
          </a:p>
        </p:txBody>
      </p:sp>
    </p:spTree>
    <p:extLst>
      <p:ext uri="{BB962C8B-B14F-4D97-AF65-F5344CB8AC3E}">
        <p14:creationId xmlns:p14="http://schemas.microsoft.com/office/powerpoint/2010/main" val="2651119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14FD4-7251-481E-974B-1B5A3D16170C}"/>
              </a:ext>
            </a:extLst>
          </p:cNvPr>
          <p:cNvSpPr>
            <a:spLocks noGrp="1"/>
          </p:cNvSpPr>
          <p:nvPr>
            <p:ph type="title"/>
          </p:nvPr>
        </p:nvSpPr>
        <p:spPr/>
        <p:txBody>
          <a:bodyPr/>
          <a:lstStyle/>
          <a:p>
            <a:r>
              <a:rPr lang="en-US" dirty="0"/>
              <a:t>Serve hardest hit communities and families</a:t>
            </a:r>
          </a:p>
        </p:txBody>
      </p:sp>
      <p:sp>
        <p:nvSpPr>
          <p:cNvPr id="3" name="Content Placeholder 2">
            <a:extLst>
              <a:ext uri="{FF2B5EF4-FFF2-40B4-BE49-F238E27FC236}">
                <a16:creationId xmlns:a16="http://schemas.microsoft.com/office/drawing/2014/main" id="{C0663BC6-39CB-4194-88B3-0DA2E1F841B3}"/>
              </a:ext>
            </a:extLst>
          </p:cNvPr>
          <p:cNvSpPr>
            <a:spLocks noGrp="1"/>
          </p:cNvSpPr>
          <p:nvPr>
            <p:ph idx="1"/>
          </p:nvPr>
        </p:nvSpPr>
        <p:spPr>
          <a:xfrm>
            <a:off x="838200" y="1825625"/>
            <a:ext cx="10515600" cy="4815018"/>
          </a:xfrm>
        </p:spPr>
        <p:txBody>
          <a:bodyPr>
            <a:normAutofit fontScale="70000" lnSpcReduction="20000"/>
          </a:bodyPr>
          <a:lstStyle/>
          <a:p>
            <a:r>
              <a:rPr lang="en-US" b="1" dirty="0"/>
              <a:t>Addressing health disparities and the social determinants of health</a:t>
            </a:r>
            <a:r>
              <a:rPr lang="en-US" dirty="0"/>
              <a:t>, through funding for community health workers, public benefits navigators, remediation of lead hazards, and community violence intervention programs;</a:t>
            </a:r>
          </a:p>
          <a:p>
            <a:r>
              <a:rPr lang="en-US" b="1" dirty="0"/>
              <a:t>Investments in housing and neighborhoods</a:t>
            </a:r>
            <a:r>
              <a:rPr lang="en-US" dirty="0"/>
              <a:t>, such as services to address individuals experiencing homelessness, affordable housing development, housing vouchers, and residential counseling and housing navigation assistance to facilitate moves to neighborhoods with high economic opportunity;</a:t>
            </a:r>
          </a:p>
          <a:p>
            <a:r>
              <a:rPr lang="en-US" b="1" dirty="0"/>
              <a:t>Addressing educational disparities </a:t>
            </a:r>
            <a:r>
              <a:rPr lang="en-US" dirty="0"/>
              <a:t>through new or expanded early learning services, providing additional resources to high-poverty school districts, and offering educational services like tutoring or afterschool programs as well as services to address social, emotional, and mental health needs; and,</a:t>
            </a:r>
          </a:p>
          <a:p>
            <a:r>
              <a:rPr lang="en-US" b="1" dirty="0"/>
              <a:t>Promoting healthy childhood environments</a:t>
            </a:r>
            <a:r>
              <a:rPr lang="en-US" dirty="0"/>
              <a:t>, including new or expanded high quality childcare, home visiting programs for families with young children, and enhanced services for child welfare-involved families and foster youth.</a:t>
            </a:r>
          </a:p>
          <a:p>
            <a:endParaRPr lang="en-US" dirty="0"/>
          </a:p>
          <a:p>
            <a:r>
              <a:rPr lang="en-US" b="1" dirty="0"/>
              <a:t>Only if </a:t>
            </a:r>
            <a:r>
              <a:rPr lang="en-US" dirty="0"/>
              <a:t>provided within or to families in a Qualified Census Tract, by tribal governments, or to other populations, households, or geographic areas disproportionately impacted by the pandemic</a:t>
            </a:r>
          </a:p>
        </p:txBody>
      </p:sp>
      <p:sp>
        <p:nvSpPr>
          <p:cNvPr id="4" name="Slide Number Placeholder 3">
            <a:extLst>
              <a:ext uri="{FF2B5EF4-FFF2-40B4-BE49-F238E27FC236}">
                <a16:creationId xmlns:a16="http://schemas.microsoft.com/office/drawing/2014/main" id="{65202CF6-F9EF-41DC-B2BB-1B15A5EBA9BE}"/>
              </a:ext>
            </a:extLst>
          </p:cNvPr>
          <p:cNvSpPr>
            <a:spLocks noGrp="1"/>
          </p:cNvSpPr>
          <p:nvPr>
            <p:ph type="sldNum" sz="quarter" idx="12"/>
          </p:nvPr>
        </p:nvSpPr>
        <p:spPr/>
        <p:txBody>
          <a:bodyPr/>
          <a:lstStyle/>
          <a:p>
            <a:fld id="{7418BEFE-CEC8-4536-AE9E-8949F7C31F5D}" type="slidenum">
              <a:rPr lang="en-US" smtClean="0"/>
              <a:t>11</a:t>
            </a:fld>
            <a:endParaRPr lang="en-US"/>
          </a:p>
        </p:txBody>
      </p:sp>
    </p:spTree>
    <p:extLst>
      <p:ext uri="{BB962C8B-B14F-4D97-AF65-F5344CB8AC3E}">
        <p14:creationId xmlns:p14="http://schemas.microsoft.com/office/powerpoint/2010/main" val="2850884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15E08-C0C9-4512-8168-214AE2659260}"/>
              </a:ext>
            </a:extLst>
          </p:cNvPr>
          <p:cNvSpPr>
            <a:spLocks noGrp="1"/>
          </p:cNvSpPr>
          <p:nvPr>
            <p:ph type="title"/>
          </p:nvPr>
        </p:nvSpPr>
        <p:spPr/>
        <p:txBody>
          <a:bodyPr/>
          <a:lstStyle/>
          <a:p>
            <a:r>
              <a:rPr lang="en-US" dirty="0"/>
              <a:t>Replacing lost public revenue</a:t>
            </a:r>
          </a:p>
        </p:txBody>
      </p:sp>
      <p:sp>
        <p:nvSpPr>
          <p:cNvPr id="3" name="Content Placeholder 2">
            <a:extLst>
              <a:ext uri="{FF2B5EF4-FFF2-40B4-BE49-F238E27FC236}">
                <a16:creationId xmlns:a16="http://schemas.microsoft.com/office/drawing/2014/main" id="{BA60FBD5-0EEF-4B1B-9D96-99D09D9A6597}"/>
              </a:ext>
            </a:extLst>
          </p:cNvPr>
          <p:cNvSpPr>
            <a:spLocks noGrp="1"/>
          </p:cNvSpPr>
          <p:nvPr>
            <p:ph idx="1"/>
          </p:nvPr>
        </p:nvSpPr>
        <p:spPr/>
        <p:txBody>
          <a:bodyPr>
            <a:normAutofit fontScale="70000" lnSpcReduction="20000"/>
          </a:bodyPr>
          <a:lstStyle/>
          <a:p>
            <a:r>
              <a:rPr lang="en-US" b="1" dirty="0"/>
              <a:t>Recipients may use these funds to replace lost revenue</a:t>
            </a:r>
            <a:r>
              <a:rPr lang="en-US" dirty="0"/>
              <a:t>, with a methodology that each recipient can use to calculate its reduction in revenue. Recipients will compute the extent of their reduction in revenue by comparing their actual revenue to an alternative representing what could have been expected to occur in the absence of the pandemic.</a:t>
            </a:r>
          </a:p>
          <a:p>
            <a:r>
              <a:rPr lang="en-US" dirty="0"/>
              <a:t>Analysis of this expected trend begins with the last full fiscal year prior to the public health emergency and </a:t>
            </a:r>
            <a:r>
              <a:rPr lang="en-US" b="1" dirty="0"/>
              <a:t>projects forward at either (a) the recipient’s average annual revenue growth over the three full fiscal years prior to the public health emergency or (b) 4.1%, the national average state and local revenue growth rate from 2015-18 </a:t>
            </a:r>
            <a:r>
              <a:rPr lang="en-US" dirty="0"/>
              <a:t>(the latest available data).</a:t>
            </a:r>
          </a:p>
          <a:p>
            <a:r>
              <a:rPr lang="en-US" dirty="0"/>
              <a:t>Recipients can presume that any diminution in actual revenue relative to the expected trend is due to the COVID-19 public health emergency. </a:t>
            </a:r>
          </a:p>
          <a:p>
            <a:r>
              <a:rPr lang="en-US" dirty="0"/>
              <a:t>Upon receiving Coronavirus State and Local Fiscal Recovery Funds, recipients may immediately calculate the reduction in revenue that occurred in 2020 and deploy funds to address any shortfall. Recipients will have the opportunity to re-calculate revenue loss at several points through the program, supporting those entities that experience a lagged impact of the crisis on revenues.</a:t>
            </a:r>
          </a:p>
          <a:p>
            <a:r>
              <a:rPr lang="en-US" dirty="0"/>
              <a:t>Importantly, once a shortfall in revenue is identified, recipients will have broad latitude to use this funding to support government services, up to this amount of lost revenue.</a:t>
            </a:r>
          </a:p>
        </p:txBody>
      </p:sp>
      <p:pic>
        <p:nvPicPr>
          <p:cNvPr id="4" name="Picture 3" descr="Chart, scatter chart&#10;&#10;Description automatically generated">
            <a:extLst>
              <a:ext uri="{FF2B5EF4-FFF2-40B4-BE49-F238E27FC236}">
                <a16:creationId xmlns:a16="http://schemas.microsoft.com/office/drawing/2014/main" id="{6757EF89-8E2E-4076-9CF0-68EEF198C7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7A5D2E60-CE9A-48C6-8895-95F28CEF73DC}"/>
              </a:ext>
            </a:extLst>
          </p:cNvPr>
          <p:cNvSpPr>
            <a:spLocks noGrp="1"/>
          </p:cNvSpPr>
          <p:nvPr>
            <p:ph type="sldNum" sz="quarter" idx="12"/>
          </p:nvPr>
        </p:nvSpPr>
        <p:spPr/>
        <p:txBody>
          <a:bodyPr/>
          <a:lstStyle/>
          <a:p>
            <a:fld id="{7418BEFE-CEC8-4536-AE9E-8949F7C31F5D}" type="slidenum">
              <a:rPr lang="en-US" smtClean="0"/>
              <a:t>12</a:t>
            </a:fld>
            <a:endParaRPr lang="en-US"/>
          </a:p>
        </p:txBody>
      </p:sp>
    </p:spTree>
    <p:extLst>
      <p:ext uri="{BB962C8B-B14F-4D97-AF65-F5344CB8AC3E}">
        <p14:creationId xmlns:p14="http://schemas.microsoft.com/office/powerpoint/2010/main" val="1766688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BDD30-07C6-4F4E-A591-6FAAC02831C6}"/>
              </a:ext>
            </a:extLst>
          </p:cNvPr>
          <p:cNvSpPr>
            <a:spLocks noGrp="1"/>
          </p:cNvSpPr>
          <p:nvPr>
            <p:ph type="title"/>
          </p:nvPr>
        </p:nvSpPr>
        <p:spPr/>
        <p:txBody>
          <a:bodyPr/>
          <a:lstStyle/>
          <a:p>
            <a:r>
              <a:rPr lang="en-US" dirty="0"/>
              <a:t>Lost Revenue – General Provisions</a:t>
            </a:r>
          </a:p>
        </p:txBody>
      </p:sp>
      <p:sp>
        <p:nvSpPr>
          <p:cNvPr id="3" name="Content Placeholder 2">
            <a:extLst>
              <a:ext uri="{FF2B5EF4-FFF2-40B4-BE49-F238E27FC236}">
                <a16:creationId xmlns:a16="http://schemas.microsoft.com/office/drawing/2014/main" id="{4AF7FACB-B863-4C6C-8829-8F179D82793B}"/>
              </a:ext>
            </a:extLst>
          </p:cNvPr>
          <p:cNvSpPr>
            <a:spLocks noGrp="1"/>
          </p:cNvSpPr>
          <p:nvPr>
            <p:ph idx="1"/>
          </p:nvPr>
        </p:nvSpPr>
        <p:spPr/>
        <p:txBody>
          <a:bodyPr>
            <a:normAutofit fontScale="70000" lnSpcReduction="20000"/>
          </a:bodyPr>
          <a:lstStyle/>
          <a:p>
            <a:r>
              <a:rPr lang="en-US" b="1" dirty="0"/>
              <a:t>General Revenue includes revenue from taxes, current charges, and miscellaneous general revenue</a:t>
            </a:r>
            <a:r>
              <a:rPr lang="en-US" dirty="0"/>
              <a:t>. It excludes refunds and other correcting transactions, proceeds from issuance of debt or the sale of investments, agency or private trust transactions, and revenue generated by utilities and insurance trusts. </a:t>
            </a:r>
            <a:r>
              <a:rPr lang="en-US" b="1" dirty="0"/>
              <a:t>General revenue also includes intergovernmental transfers between state and local governments</a:t>
            </a:r>
            <a:r>
              <a:rPr lang="en-US" dirty="0"/>
              <a:t>, but excludes intergovernmental transfers from the Federal government, including Federal transfers made via a state to a locality pursuant to the CRF or the Fiscal Recovery Funds. </a:t>
            </a:r>
          </a:p>
          <a:p>
            <a:r>
              <a:rPr lang="en-US" dirty="0"/>
              <a:t>Tribal governments may include all revenue from Tribal enterprises and gaming operations in the definition of General Revenue.</a:t>
            </a:r>
          </a:p>
          <a:p>
            <a:r>
              <a:rPr lang="en-US" b="1" dirty="0"/>
              <a:t>Recipients should calculate revenue on an entity-wide basis</a:t>
            </a:r>
            <a:r>
              <a:rPr lang="en-US" dirty="0"/>
              <a:t>. That means total revenue loss and not on a source-by-source basis.</a:t>
            </a:r>
          </a:p>
          <a:p>
            <a:r>
              <a:rPr lang="en-US" dirty="0"/>
              <a:t>Beyond tax revenue and government transfers, examples of current charges that would be included in a state or local government’s general revenue from own sources: “Gross revenue of facilities operated by a government (swimming pools, recreational marinas and piers, golf courses, skating rinks, museums, zoos, etc.); auxiliary facilities in public recreation areas (camping areas, refreshment stands, gift shops, etc.); lease or use fees from stadiums, auditoriums, and community and convention centers; and rentals from concessions at such facilities.”</a:t>
            </a:r>
          </a:p>
        </p:txBody>
      </p:sp>
      <p:pic>
        <p:nvPicPr>
          <p:cNvPr id="4" name="Picture 3" descr="Chart, scatter chart&#10;&#10;Description automatically generated">
            <a:extLst>
              <a:ext uri="{FF2B5EF4-FFF2-40B4-BE49-F238E27FC236}">
                <a16:creationId xmlns:a16="http://schemas.microsoft.com/office/drawing/2014/main" id="{823A3778-F57C-4124-965C-9C203BD4EC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9E4F8D3C-BECA-4DFC-BCBA-B91D44C7525A}"/>
              </a:ext>
            </a:extLst>
          </p:cNvPr>
          <p:cNvSpPr>
            <a:spLocks noGrp="1"/>
          </p:cNvSpPr>
          <p:nvPr>
            <p:ph type="sldNum" sz="quarter" idx="12"/>
          </p:nvPr>
        </p:nvSpPr>
        <p:spPr/>
        <p:txBody>
          <a:bodyPr/>
          <a:lstStyle/>
          <a:p>
            <a:fld id="{7418BEFE-CEC8-4536-AE9E-8949F7C31F5D}" type="slidenum">
              <a:rPr lang="en-US" smtClean="0"/>
              <a:t>13</a:t>
            </a:fld>
            <a:endParaRPr lang="en-US"/>
          </a:p>
        </p:txBody>
      </p:sp>
    </p:spTree>
    <p:extLst>
      <p:ext uri="{BB962C8B-B14F-4D97-AF65-F5344CB8AC3E}">
        <p14:creationId xmlns:p14="http://schemas.microsoft.com/office/powerpoint/2010/main" val="2432323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3F2FA-200F-45BE-B52F-ADE1CDEF337E}"/>
              </a:ext>
            </a:extLst>
          </p:cNvPr>
          <p:cNvSpPr>
            <a:spLocks noGrp="1"/>
          </p:cNvSpPr>
          <p:nvPr>
            <p:ph type="title"/>
          </p:nvPr>
        </p:nvSpPr>
        <p:spPr/>
        <p:txBody>
          <a:bodyPr/>
          <a:lstStyle/>
          <a:p>
            <a:r>
              <a:rPr lang="en-US" dirty="0"/>
              <a:t>Lost Revenue - Calculation</a:t>
            </a:r>
          </a:p>
        </p:txBody>
      </p:sp>
      <p:sp>
        <p:nvSpPr>
          <p:cNvPr id="3" name="Content Placeholder 2">
            <a:extLst>
              <a:ext uri="{FF2B5EF4-FFF2-40B4-BE49-F238E27FC236}">
                <a16:creationId xmlns:a16="http://schemas.microsoft.com/office/drawing/2014/main" id="{983B3A26-43FD-4C41-8F91-A86C4A676FA0}"/>
              </a:ext>
            </a:extLst>
          </p:cNvPr>
          <p:cNvSpPr>
            <a:spLocks noGrp="1"/>
          </p:cNvSpPr>
          <p:nvPr>
            <p:ph idx="1"/>
          </p:nvPr>
        </p:nvSpPr>
        <p:spPr>
          <a:xfrm>
            <a:off x="838200" y="1825624"/>
            <a:ext cx="10515600" cy="5032375"/>
          </a:xfrm>
        </p:spPr>
        <p:txBody>
          <a:bodyPr>
            <a:normAutofit fontScale="77500" lnSpcReduction="20000"/>
          </a:bodyPr>
          <a:lstStyle/>
          <a:p>
            <a:r>
              <a:rPr lang="en-US" b="1" dirty="0"/>
              <a:t>Recipients are permitted to calculate the extent of reduction in revenue as of four points in time</a:t>
            </a:r>
            <a:r>
              <a:rPr lang="en-US" dirty="0"/>
              <a:t>: December 31, 2020; December 31, 2021; December 31, 2022; and December 31, 2023. </a:t>
            </a:r>
          </a:p>
          <a:p>
            <a:r>
              <a:rPr lang="en-US" dirty="0"/>
              <a:t>Upon receiving Fiscal Recovery Fund payments, recipients may immediately calculate revenue loss for the period ending December 31, 2020. </a:t>
            </a:r>
          </a:p>
          <a:p>
            <a:pPr lvl="1"/>
            <a:r>
              <a:rPr lang="en-US" dirty="0"/>
              <a:t>A reduction in a recipient’s General Revenue equals: </a:t>
            </a:r>
          </a:p>
          <a:p>
            <a:pPr lvl="2"/>
            <a:r>
              <a:rPr lang="en-US" dirty="0"/>
              <a:t>Max {[Base Year Revenue* (1+Growth Adjustment) (n/t/12) ] - Actual General Revenue/t ; 0}</a:t>
            </a:r>
          </a:p>
          <a:p>
            <a:pPr lvl="1"/>
            <a:r>
              <a:rPr lang="en-US" b="1" dirty="0"/>
              <a:t>Base Year Revenue is General Revenue collected in the most recent full fiscal year prior to the COVD-19 public health emergency</a:t>
            </a:r>
            <a:r>
              <a:rPr lang="en-US" dirty="0"/>
              <a:t>. </a:t>
            </a:r>
          </a:p>
          <a:p>
            <a:pPr lvl="1"/>
            <a:r>
              <a:rPr lang="en-US" dirty="0"/>
              <a:t>Growth Adjustment is equal to the greater of 4.1 percent (or 0.041) and the recipient’s average annual revenue growth over the three full fiscal years prior to the COVID-19 public health emergency. </a:t>
            </a:r>
          </a:p>
          <a:p>
            <a:pPr lvl="1"/>
            <a:r>
              <a:rPr lang="en-US" dirty="0"/>
              <a:t>n equals the number of months elapsed from the end of the base year to the calculation date.</a:t>
            </a:r>
          </a:p>
          <a:p>
            <a:pPr lvl="1"/>
            <a:r>
              <a:rPr lang="en-US" dirty="0"/>
              <a:t>Actual General Revenue is a recipient’s actual general revenue collected during 12-month period ending on each calculation date. </a:t>
            </a:r>
          </a:p>
          <a:p>
            <a:pPr lvl="1"/>
            <a:r>
              <a:rPr lang="en-US" dirty="0"/>
              <a:t>Subscript t denotes the calculation date</a:t>
            </a:r>
          </a:p>
          <a:p>
            <a:r>
              <a:rPr lang="en-US" dirty="0"/>
              <a:t>May not use projections, except as allowed by the formula above – 3 year average growth rate.</a:t>
            </a:r>
          </a:p>
        </p:txBody>
      </p:sp>
      <p:pic>
        <p:nvPicPr>
          <p:cNvPr id="4" name="Picture 3" descr="Chart, scatter chart&#10;&#10;Description automatically generated">
            <a:extLst>
              <a:ext uri="{FF2B5EF4-FFF2-40B4-BE49-F238E27FC236}">
                <a16:creationId xmlns:a16="http://schemas.microsoft.com/office/drawing/2014/main" id="{960962B2-73D8-4BF7-92D0-D7C95E2832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1243EE82-9189-4867-9BB8-F8F1684FF131}"/>
              </a:ext>
            </a:extLst>
          </p:cNvPr>
          <p:cNvSpPr>
            <a:spLocks noGrp="1"/>
          </p:cNvSpPr>
          <p:nvPr>
            <p:ph type="sldNum" sz="quarter" idx="12"/>
          </p:nvPr>
        </p:nvSpPr>
        <p:spPr/>
        <p:txBody>
          <a:bodyPr/>
          <a:lstStyle/>
          <a:p>
            <a:fld id="{7418BEFE-CEC8-4536-AE9E-8949F7C31F5D}" type="slidenum">
              <a:rPr lang="en-US" smtClean="0"/>
              <a:t>14</a:t>
            </a:fld>
            <a:endParaRPr lang="en-US"/>
          </a:p>
        </p:txBody>
      </p:sp>
    </p:spTree>
    <p:extLst>
      <p:ext uri="{BB962C8B-B14F-4D97-AF65-F5344CB8AC3E}">
        <p14:creationId xmlns:p14="http://schemas.microsoft.com/office/powerpoint/2010/main" val="2137770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5F239-C075-4F50-A72B-C354C6BD69A6}"/>
              </a:ext>
            </a:extLst>
          </p:cNvPr>
          <p:cNvSpPr>
            <a:spLocks noGrp="1"/>
          </p:cNvSpPr>
          <p:nvPr>
            <p:ph type="title"/>
          </p:nvPr>
        </p:nvSpPr>
        <p:spPr/>
        <p:txBody>
          <a:bodyPr/>
          <a:lstStyle/>
          <a:p>
            <a:r>
              <a:rPr lang="en-US" dirty="0"/>
              <a:t>Lost Revenue - Use</a:t>
            </a:r>
          </a:p>
        </p:txBody>
      </p:sp>
      <p:sp>
        <p:nvSpPr>
          <p:cNvPr id="3" name="Content Placeholder 2">
            <a:extLst>
              <a:ext uri="{FF2B5EF4-FFF2-40B4-BE49-F238E27FC236}">
                <a16:creationId xmlns:a16="http://schemas.microsoft.com/office/drawing/2014/main" id="{B364A673-7910-4FC7-873B-6FE41E66911A}"/>
              </a:ext>
            </a:extLst>
          </p:cNvPr>
          <p:cNvSpPr>
            <a:spLocks noGrp="1"/>
          </p:cNvSpPr>
          <p:nvPr>
            <p:ph idx="1"/>
          </p:nvPr>
        </p:nvSpPr>
        <p:spPr/>
        <p:txBody>
          <a:bodyPr>
            <a:noAutofit/>
          </a:bodyPr>
          <a:lstStyle/>
          <a:p>
            <a:r>
              <a:rPr lang="en-US" sz="2000" b="1" dirty="0"/>
              <a:t>Government services can include, but are not limited to</a:t>
            </a:r>
            <a:r>
              <a:rPr lang="en-US" sz="2000" dirty="0"/>
              <a:t>, maintenance of infrastructure or pay-go spending for building new infrastructure, including roads; modernization of cybersecurity, including hardware, software, and protection of critical infrastructure; health services; environmental remediation; school or educational services; and the provision of police, fire, and other public safety services. </a:t>
            </a:r>
          </a:p>
          <a:p>
            <a:r>
              <a:rPr lang="en-US" sz="2000" dirty="0"/>
              <a:t>Paying interest or principal on outstanding debt, replenishing rainy day or other reserve funds, or paying settlements or judgments would not be considered provision of a government service. </a:t>
            </a:r>
          </a:p>
          <a:p>
            <a:r>
              <a:rPr lang="en-US" sz="2000" dirty="0"/>
              <a:t>This restriction on paying interest or principal on any outstanding debt instrument, includes, for example, short-term revenue or tax anticipation notes, or paying fees or issuance costs associated with the issuance of new debt. Exception to eligible use rule on water/sewer, and broadband</a:t>
            </a:r>
          </a:p>
          <a:p>
            <a:pPr lvl="1"/>
            <a:r>
              <a:rPr lang="en-US" sz="2000" b="1" dirty="0"/>
              <a:t>Use for infrastructure funding allowed to the extent it falls within lost revenue replacement</a:t>
            </a:r>
            <a:r>
              <a:rPr lang="en-US" sz="2000" dirty="0"/>
              <a:t>, and the general provision of government services. No need for NEPA if no other federal funds used.</a:t>
            </a:r>
          </a:p>
          <a:p>
            <a:pPr lvl="1"/>
            <a:endParaRPr lang="en-US" sz="2000" dirty="0"/>
          </a:p>
          <a:p>
            <a:endParaRPr lang="en-US" sz="2000" dirty="0"/>
          </a:p>
        </p:txBody>
      </p:sp>
      <p:pic>
        <p:nvPicPr>
          <p:cNvPr id="4" name="Picture 3" descr="Chart, scatter chart&#10;&#10;Description automatically generated">
            <a:extLst>
              <a:ext uri="{FF2B5EF4-FFF2-40B4-BE49-F238E27FC236}">
                <a16:creationId xmlns:a16="http://schemas.microsoft.com/office/drawing/2014/main" id="{6FD81485-AC3D-4F06-BDE8-216867772E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1ED3000E-4443-4BF9-A7D7-4FB9026AFD21}"/>
              </a:ext>
            </a:extLst>
          </p:cNvPr>
          <p:cNvSpPr>
            <a:spLocks noGrp="1"/>
          </p:cNvSpPr>
          <p:nvPr>
            <p:ph type="sldNum" sz="quarter" idx="12"/>
          </p:nvPr>
        </p:nvSpPr>
        <p:spPr/>
        <p:txBody>
          <a:bodyPr/>
          <a:lstStyle/>
          <a:p>
            <a:fld id="{7418BEFE-CEC8-4536-AE9E-8949F7C31F5D}" type="slidenum">
              <a:rPr lang="en-US" smtClean="0"/>
              <a:t>15</a:t>
            </a:fld>
            <a:endParaRPr lang="en-US"/>
          </a:p>
        </p:txBody>
      </p:sp>
    </p:spTree>
    <p:extLst>
      <p:ext uri="{BB962C8B-B14F-4D97-AF65-F5344CB8AC3E}">
        <p14:creationId xmlns:p14="http://schemas.microsoft.com/office/powerpoint/2010/main" val="3309620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A569A-8C31-48A3-9C7B-3B91547139EF}"/>
              </a:ext>
            </a:extLst>
          </p:cNvPr>
          <p:cNvSpPr>
            <a:spLocks noGrp="1"/>
          </p:cNvSpPr>
          <p:nvPr>
            <p:ph type="title"/>
          </p:nvPr>
        </p:nvSpPr>
        <p:spPr/>
        <p:txBody>
          <a:bodyPr/>
          <a:lstStyle/>
          <a:p>
            <a:r>
              <a:rPr lang="en-US" dirty="0"/>
              <a:t>Premium pay</a:t>
            </a:r>
          </a:p>
        </p:txBody>
      </p:sp>
      <p:sp>
        <p:nvSpPr>
          <p:cNvPr id="3" name="Content Placeholder 2">
            <a:extLst>
              <a:ext uri="{FF2B5EF4-FFF2-40B4-BE49-F238E27FC236}">
                <a16:creationId xmlns:a16="http://schemas.microsoft.com/office/drawing/2014/main" id="{49CE08DB-73DA-4E7F-BAE6-FABC4D4839E0}"/>
              </a:ext>
            </a:extLst>
          </p:cNvPr>
          <p:cNvSpPr>
            <a:spLocks noGrp="1"/>
          </p:cNvSpPr>
          <p:nvPr>
            <p:ph idx="1"/>
          </p:nvPr>
        </p:nvSpPr>
        <p:spPr/>
        <p:txBody>
          <a:bodyPr>
            <a:normAutofit fontScale="77500" lnSpcReduction="20000"/>
          </a:bodyPr>
          <a:lstStyle/>
          <a:p>
            <a:r>
              <a:rPr lang="en-US" b="1" dirty="0"/>
              <a:t>Recipients may use this funding to provide premium pay directly, or through grants to private employers</a:t>
            </a:r>
            <a:r>
              <a:rPr lang="en-US" dirty="0"/>
              <a:t>, to a broad range of essential workers who must be physically present at their jobs including, among others:</a:t>
            </a:r>
          </a:p>
          <a:p>
            <a:pPr lvl="1"/>
            <a:r>
              <a:rPr lang="en-US" dirty="0"/>
              <a:t>Staff at nursing homes, hospitals, and home-care settings</a:t>
            </a:r>
          </a:p>
          <a:p>
            <a:pPr lvl="1"/>
            <a:r>
              <a:rPr lang="en-US" dirty="0"/>
              <a:t>Workers at farms, food production facilities, grocery stores, and restaurants</a:t>
            </a:r>
          </a:p>
          <a:p>
            <a:pPr lvl="1"/>
            <a:r>
              <a:rPr lang="en-US" dirty="0"/>
              <a:t>Janitors and sanitation workers</a:t>
            </a:r>
          </a:p>
          <a:p>
            <a:pPr lvl="1"/>
            <a:r>
              <a:rPr lang="en-US" dirty="0"/>
              <a:t>Public health and safety staff</a:t>
            </a:r>
          </a:p>
          <a:p>
            <a:pPr lvl="1"/>
            <a:r>
              <a:rPr lang="en-US" dirty="0"/>
              <a:t>Truck drivers, transit staff, and warehouse workers</a:t>
            </a:r>
          </a:p>
          <a:p>
            <a:pPr lvl="1"/>
            <a:r>
              <a:rPr lang="en-US" dirty="0"/>
              <a:t>Childcare workers, educators, and school staff</a:t>
            </a:r>
          </a:p>
          <a:p>
            <a:pPr lvl="1"/>
            <a:r>
              <a:rPr lang="en-US" dirty="0"/>
              <a:t>Social service and human services staff</a:t>
            </a:r>
          </a:p>
          <a:p>
            <a:r>
              <a:rPr lang="en-US" dirty="0"/>
              <a:t>Treasury’s Interim Final Rule emphasizes the need for recipients to prioritize premium pay for lower income workers. Premium pay that would increase a worker’s total pay above 150% of the greater of the state or county average annual wage requires specific justification for how it responds to the needs of these workers.</a:t>
            </a:r>
          </a:p>
          <a:p>
            <a:r>
              <a:rPr lang="en-US" b="1" dirty="0"/>
              <a:t>May be applied retroactively</a:t>
            </a:r>
          </a:p>
        </p:txBody>
      </p:sp>
      <p:pic>
        <p:nvPicPr>
          <p:cNvPr id="4" name="Picture 3" descr="Chart, scatter chart&#10;&#10;Description automatically generated">
            <a:extLst>
              <a:ext uri="{FF2B5EF4-FFF2-40B4-BE49-F238E27FC236}">
                <a16:creationId xmlns:a16="http://schemas.microsoft.com/office/drawing/2014/main" id="{25E757E5-B9A3-4272-A107-95894AF22D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B7B814F5-0CA5-4EDE-B477-1E905036959E}"/>
              </a:ext>
            </a:extLst>
          </p:cNvPr>
          <p:cNvSpPr>
            <a:spLocks noGrp="1"/>
          </p:cNvSpPr>
          <p:nvPr>
            <p:ph type="sldNum" sz="quarter" idx="12"/>
          </p:nvPr>
        </p:nvSpPr>
        <p:spPr/>
        <p:txBody>
          <a:bodyPr/>
          <a:lstStyle/>
          <a:p>
            <a:fld id="{7418BEFE-CEC8-4536-AE9E-8949F7C31F5D}" type="slidenum">
              <a:rPr lang="en-US" smtClean="0"/>
              <a:t>16</a:t>
            </a:fld>
            <a:endParaRPr lang="en-US"/>
          </a:p>
        </p:txBody>
      </p:sp>
    </p:spTree>
    <p:extLst>
      <p:ext uri="{BB962C8B-B14F-4D97-AF65-F5344CB8AC3E}">
        <p14:creationId xmlns:p14="http://schemas.microsoft.com/office/powerpoint/2010/main" val="3514890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E19F-7DD8-4E6B-A3B0-DA20C90C4480}"/>
              </a:ext>
            </a:extLst>
          </p:cNvPr>
          <p:cNvSpPr>
            <a:spLocks noGrp="1"/>
          </p:cNvSpPr>
          <p:nvPr>
            <p:ph type="title"/>
          </p:nvPr>
        </p:nvSpPr>
        <p:spPr/>
        <p:txBody>
          <a:bodyPr/>
          <a:lstStyle/>
          <a:p>
            <a:r>
              <a:rPr lang="en-US" dirty="0"/>
              <a:t>Water and sewer infrastructure</a:t>
            </a:r>
          </a:p>
        </p:txBody>
      </p:sp>
      <p:sp>
        <p:nvSpPr>
          <p:cNvPr id="3" name="Content Placeholder 2">
            <a:extLst>
              <a:ext uri="{FF2B5EF4-FFF2-40B4-BE49-F238E27FC236}">
                <a16:creationId xmlns:a16="http://schemas.microsoft.com/office/drawing/2014/main" id="{839290BF-EAF0-4D95-A0FE-9C3D87057CAC}"/>
              </a:ext>
            </a:extLst>
          </p:cNvPr>
          <p:cNvSpPr>
            <a:spLocks noGrp="1"/>
          </p:cNvSpPr>
          <p:nvPr>
            <p:ph idx="1"/>
          </p:nvPr>
        </p:nvSpPr>
        <p:spPr/>
        <p:txBody>
          <a:bodyPr>
            <a:normAutofit fontScale="62500" lnSpcReduction="20000"/>
          </a:bodyPr>
          <a:lstStyle/>
          <a:p>
            <a:r>
              <a:rPr lang="en-US" b="1" dirty="0"/>
              <a:t>Recipients may use this funding to invest in an array of drinking water infrastructure projects</a:t>
            </a:r>
            <a:r>
              <a:rPr lang="en-US" dirty="0"/>
              <a:t>, such as building or upgrading facilities and transmission, distribution, and storage systems, including the replacement of lead service lines.</a:t>
            </a:r>
          </a:p>
          <a:p>
            <a:r>
              <a:rPr lang="en-US" dirty="0"/>
              <a:t>Recipients </a:t>
            </a:r>
            <a:r>
              <a:rPr lang="en-US" b="1" dirty="0"/>
              <a:t>may also use this funding to invest in wastewater infrastructure projects</a:t>
            </a:r>
            <a:r>
              <a:rPr lang="en-US" dirty="0"/>
              <a:t>, including constructing publicly-owned treatment infrastructure, managing and treating stormwater or subsurface drainage water, facilitating water reuse, and securing publicly-owned treatment works.</a:t>
            </a:r>
          </a:p>
          <a:p>
            <a:r>
              <a:rPr lang="en-US" dirty="0"/>
              <a:t>Aligns types of eligible projects with the wide range of projects that can be supported by the Environmental Protection Agency’s Clean Water State Revolving Fund and Drinking Water State Revolving Fund. </a:t>
            </a:r>
          </a:p>
          <a:p>
            <a:r>
              <a:rPr lang="en-US" dirty="0"/>
              <a:t>Includes construction of publicly-owned treatment works, nonpoint source pollution management, national estuary program projects, decentralized wastewater treatment systems, stormwater systems, water conservation, efficiency, and reuse measures, watershed pilot projects, energy efficiency measures for publicly-owned treatment works, water reuse projects, security measures at publicly-owned treatment works, and technical assistance to ensure compliance with the Clean Water Act.</a:t>
            </a:r>
          </a:p>
          <a:p>
            <a:r>
              <a:rPr lang="en-US" dirty="0"/>
              <a:t>May not be used as match for CWSRF or DWSRF</a:t>
            </a:r>
          </a:p>
          <a:p>
            <a:r>
              <a:rPr lang="en-US" b="1" dirty="0"/>
              <a:t>Costs must be obligated by Dec. 31, 2024, with period of performance through Dec. 31, 2026</a:t>
            </a:r>
          </a:p>
        </p:txBody>
      </p:sp>
      <p:pic>
        <p:nvPicPr>
          <p:cNvPr id="4" name="Picture 3" descr="Chart, scatter chart&#10;&#10;Description automatically generated">
            <a:extLst>
              <a:ext uri="{FF2B5EF4-FFF2-40B4-BE49-F238E27FC236}">
                <a16:creationId xmlns:a16="http://schemas.microsoft.com/office/drawing/2014/main" id="{D2FFD026-2FA7-4399-9FBA-BE972041E7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6712E336-EEBD-4EDB-835A-2DDF4C93B8DA}"/>
              </a:ext>
            </a:extLst>
          </p:cNvPr>
          <p:cNvSpPr>
            <a:spLocks noGrp="1"/>
          </p:cNvSpPr>
          <p:nvPr>
            <p:ph type="sldNum" sz="quarter" idx="12"/>
          </p:nvPr>
        </p:nvSpPr>
        <p:spPr/>
        <p:txBody>
          <a:bodyPr/>
          <a:lstStyle/>
          <a:p>
            <a:fld id="{7418BEFE-CEC8-4536-AE9E-8949F7C31F5D}" type="slidenum">
              <a:rPr lang="en-US" smtClean="0"/>
              <a:t>17</a:t>
            </a:fld>
            <a:endParaRPr lang="en-US"/>
          </a:p>
        </p:txBody>
      </p:sp>
    </p:spTree>
    <p:extLst>
      <p:ext uri="{BB962C8B-B14F-4D97-AF65-F5344CB8AC3E}">
        <p14:creationId xmlns:p14="http://schemas.microsoft.com/office/powerpoint/2010/main" val="576423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54799-B460-46C0-8030-6D171CB80459}"/>
              </a:ext>
            </a:extLst>
          </p:cNvPr>
          <p:cNvSpPr>
            <a:spLocks noGrp="1"/>
          </p:cNvSpPr>
          <p:nvPr>
            <p:ph type="title"/>
          </p:nvPr>
        </p:nvSpPr>
        <p:spPr/>
        <p:txBody>
          <a:bodyPr/>
          <a:lstStyle/>
          <a:p>
            <a:r>
              <a:rPr lang="en-US" dirty="0"/>
              <a:t>Broadband</a:t>
            </a:r>
          </a:p>
        </p:txBody>
      </p:sp>
      <p:sp>
        <p:nvSpPr>
          <p:cNvPr id="3" name="Content Placeholder 2">
            <a:extLst>
              <a:ext uri="{FF2B5EF4-FFF2-40B4-BE49-F238E27FC236}">
                <a16:creationId xmlns:a16="http://schemas.microsoft.com/office/drawing/2014/main" id="{E11CFCDB-1B27-46AB-93DB-D808E06EA39E}"/>
              </a:ext>
            </a:extLst>
          </p:cNvPr>
          <p:cNvSpPr>
            <a:spLocks noGrp="1"/>
          </p:cNvSpPr>
          <p:nvPr>
            <p:ph idx="1"/>
          </p:nvPr>
        </p:nvSpPr>
        <p:spPr>
          <a:xfrm>
            <a:off x="838200" y="1825625"/>
            <a:ext cx="10515600" cy="4667250"/>
          </a:xfrm>
        </p:spPr>
        <p:txBody>
          <a:bodyPr>
            <a:normAutofit fontScale="70000" lnSpcReduction="20000"/>
          </a:bodyPr>
          <a:lstStyle/>
          <a:p>
            <a:r>
              <a:rPr lang="en-US" dirty="0"/>
              <a:t>Recognizing the acute need in certain communities, Treasury’s Interim Final Rule provides that </a:t>
            </a:r>
            <a:r>
              <a:rPr lang="en-US" b="1" dirty="0"/>
              <a:t>investments in broadband be made in areas that are currently unserved or underserved</a:t>
            </a:r>
            <a:r>
              <a:rPr lang="en-US" dirty="0"/>
              <a:t>—in other words, lacking a wireline connection that reliably delivers minimum speeds of 25 Mbps download and 3 Mbps upload. Recipients are also encouraged to prioritize projects that achieve last-mile connections to households and businesses.</a:t>
            </a:r>
          </a:p>
          <a:p>
            <a:r>
              <a:rPr lang="en-US" dirty="0"/>
              <a:t>Using these funds, recipients generally should build broadband infrastructure with modern technologies in mind, specifically those projects that deliver services offering reliable 100 Mbps download and 100 Mbps upload speeds, unless impracticable due to topography, geography, or financial cost. In addition, recipients are encouraged to pursue fiber optic investments.</a:t>
            </a:r>
          </a:p>
          <a:p>
            <a:pPr lvl="1"/>
            <a:r>
              <a:rPr lang="en-US" dirty="0"/>
              <a:t>In these instances, the affected project would be expected to be designed to deliver, upon project completion, service that reliably meets or exceeds 100 Mbps download and between at least 20 Mbps and 100 Mbps upload speeds and be </a:t>
            </a:r>
            <a:r>
              <a:rPr lang="en-US" b="1" dirty="0"/>
              <a:t>scalable</a:t>
            </a:r>
            <a:r>
              <a:rPr lang="en-US" dirty="0"/>
              <a:t> to a minimum of 100 Mbps symmetrical for download and upload speeds.</a:t>
            </a:r>
          </a:p>
          <a:p>
            <a:r>
              <a:rPr lang="en-US" dirty="0"/>
              <a:t>In view of the wide disparities in broadband access, </a:t>
            </a:r>
            <a:r>
              <a:rPr lang="en-US" b="1" dirty="0"/>
              <a:t>assistance to households to support internet access or digital literacy is an eligible use</a:t>
            </a:r>
            <a:r>
              <a:rPr lang="en-US" dirty="0"/>
              <a:t> to respond to the public health and negative economic impacts of the pandemic, as detailed above.</a:t>
            </a:r>
          </a:p>
          <a:p>
            <a:r>
              <a:rPr lang="en-US" b="1" dirty="0"/>
              <a:t>Recipients may also use funds for modernization of cybersecurity</a:t>
            </a:r>
            <a:r>
              <a:rPr lang="en-US" dirty="0"/>
              <a:t>, including hardware, software, and protection of critical infrastructure, as part of provision of government services up to the amount of revenue lost due to the public health emergency</a:t>
            </a:r>
          </a:p>
        </p:txBody>
      </p:sp>
      <p:pic>
        <p:nvPicPr>
          <p:cNvPr id="4" name="Picture 3" descr="Chart, scatter chart&#10;&#10;Description automatically generated">
            <a:extLst>
              <a:ext uri="{FF2B5EF4-FFF2-40B4-BE49-F238E27FC236}">
                <a16:creationId xmlns:a16="http://schemas.microsoft.com/office/drawing/2014/main" id="{F1C2FF02-242C-42F7-AB5C-E648546C44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898355F2-B06F-4A72-AA41-BCADFC1A29A1}"/>
              </a:ext>
            </a:extLst>
          </p:cNvPr>
          <p:cNvSpPr>
            <a:spLocks noGrp="1"/>
          </p:cNvSpPr>
          <p:nvPr>
            <p:ph type="sldNum" sz="quarter" idx="12"/>
          </p:nvPr>
        </p:nvSpPr>
        <p:spPr/>
        <p:txBody>
          <a:bodyPr/>
          <a:lstStyle/>
          <a:p>
            <a:fld id="{7418BEFE-CEC8-4536-AE9E-8949F7C31F5D}" type="slidenum">
              <a:rPr lang="en-US" smtClean="0"/>
              <a:t>18</a:t>
            </a:fld>
            <a:endParaRPr lang="en-US"/>
          </a:p>
        </p:txBody>
      </p:sp>
    </p:spTree>
    <p:extLst>
      <p:ext uri="{BB962C8B-B14F-4D97-AF65-F5344CB8AC3E}">
        <p14:creationId xmlns:p14="http://schemas.microsoft.com/office/powerpoint/2010/main" val="3703300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4215E-D91D-4DC5-B51D-1E1BE91E912A}"/>
              </a:ext>
            </a:extLst>
          </p:cNvPr>
          <p:cNvSpPr>
            <a:spLocks noGrp="1"/>
          </p:cNvSpPr>
          <p:nvPr>
            <p:ph type="title"/>
          </p:nvPr>
        </p:nvSpPr>
        <p:spPr/>
        <p:txBody>
          <a:bodyPr/>
          <a:lstStyle/>
          <a:p>
            <a:r>
              <a:rPr lang="en-US" dirty="0"/>
              <a:t>Ineligible Uses</a:t>
            </a:r>
          </a:p>
        </p:txBody>
      </p:sp>
      <p:sp>
        <p:nvSpPr>
          <p:cNvPr id="3" name="Content Placeholder 2">
            <a:extLst>
              <a:ext uri="{FF2B5EF4-FFF2-40B4-BE49-F238E27FC236}">
                <a16:creationId xmlns:a16="http://schemas.microsoft.com/office/drawing/2014/main" id="{5779CE88-CD15-4748-B199-B86BB89B52B4}"/>
              </a:ext>
            </a:extLst>
          </p:cNvPr>
          <p:cNvSpPr>
            <a:spLocks noGrp="1"/>
          </p:cNvSpPr>
          <p:nvPr>
            <p:ph idx="1"/>
          </p:nvPr>
        </p:nvSpPr>
        <p:spPr/>
        <p:txBody>
          <a:bodyPr>
            <a:normAutofit fontScale="77500" lnSpcReduction="20000"/>
          </a:bodyPr>
          <a:lstStyle/>
          <a:p>
            <a:pPr marL="0" indent="0">
              <a:buNone/>
            </a:pPr>
            <a:r>
              <a:rPr lang="en-US" dirty="0"/>
              <a:t>To ensure that these funds are used for their intended purposes, the American Rescue Plan Act also specifies two ineligible uses of funds:</a:t>
            </a:r>
          </a:p>
          <a:p>
            <a:r>
              <a:rPr lang="en-US" b="1" dirty="0"/>
              <a:t>States and territories may not use this funding to directly or indirectly offset a reduction in net tax revenue </a:t>
            </a:r>
            <a:r>
              <a:rPr lang="en-US" dirty="0"/>
              <a:t>due to a change in law from March 3, 2021 through the last day of the fiscal year in which the funds provided have been spent. </a:t>
            </a:r>
          </a:p>
          <a:p>
            <a:r>
              <a:rPr lang="en-US" b="1" dirty="0"/>
              <a:t>No recipient may use this funding to make a deposit to a pension fund</a:t>
            </a:r>
            <a:r>
              <a:rPr lang="en-US" dirty="0"/>
              <a:t>. Treasury’s Interim Final Rule defines a “deposit” as an extraordinary contribution to a pension fund for the purpose of reducing an accrued, unfunded liability. While pension deposits are prohibited, recipients may use funds for routine payroll contributions for employees whose wages and salaries are an eligible use of funds.</a:t>
            </a:r>
          </a:p>
          <a:p>
            <a:r>
              <a:rPr lang="en-US" dirty="0"/>
              <a:t>Treasury’s Interim Final Rule identifies several other ineligible uses, including funding debt service, legal settlements or judgments, and deposits to rainy day funds or financial reserves. Further, general infrastructure spending is not covered as an eligible use outside of water, sewer, and broadband investments or above the amount allocated under the revenue loss provision.</a:t>
            </a:r>
          </a:p>
        </p:txBody>
      </p:sp>
      <p:pic>
        <p:nvPicPr>
          <p:cNvPr id="4" name="Picture 3" descr="Chart, scatter chart&#10;&#10;Description automatically generated">
            <a:extLst>
              <a:ext uri="{FF2B5EF4-FFF2-40B4-BE49-F238E27FC236}">
                <a16:creationId xmlns:a16="http://schemas.microsoft.com/office/drawing/2014/main" id="{071B7ACA-FBA8-457E-ABF1-91C934577E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67099E91-E2DC-47CC-B6D7-EE8E40215E88}"/>
              </a:ext>
            </a:extLst>
          </p:cNvPr>
          <p:cNvSpPr>
            <a:spLocks noGrp="1"/>
          </p:cNvSpPr>
          <p:nvPr>
            <p:ph type="sldNum" sz="quarter" idx="12"/>
          </p:nvPr>
        </p:nvSpPr>
        <p:spPr/>
        <p:txBody>
          <a:bodyPr/>
          <a:lstStyle/>
          <a:p>
            <a:fld id="{7418BEFE-CEC8-4536-AE9E-8949F7C31F5D}" type="slidenum">
              <a:rPr lang="en-US" smtClean="0"/>
              <a:t>19</a:t>
            </a:fld>
            <a:endParaRPr lang="en-US"/>
          </a:p>
        </p:txBody>
      </p:sp>
    </p:spTree>
    <p:extLst>
      <p:ext uri="{BB962C8B-B14F-4D97-AF65-F5344CB8AC3E}">
        <p14:creationId xmlns:p14="http://schemas.microsoft.com/office/powerpoint/2010/main" val="2241835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A2797-60F9-4024-A4AA-1C4C9CE69ED9}"/>
              </a:ext>
            </a:extLst>
          </p:cNvPr>
          <p:cNvSpPr>
            <a:spLocks noGrp="1"/>
          </p:cNvSpPr>
          <p:nvPr>
            <p:ph type="title"/>
          </p:nvPr>
        </p:nvSpPr>
        <p:spPr/>
        <p:txBody>
          <a:bodyPr/>
          <a:lstStyle/>
          <a:p>
            <a:r>
              <a:rPr lang="en-US" dirty="0"/>
              <a:t>Treasury Resources</a:t>
            </a:r>
          </a:p>
        </p:txBody>
      </p:sp>
      <p:sp>
        <p:nvSpPr>
          <p:cNvPr id="4" name="Content Placeholder 3">
            <a:extLst>
              <a:ext uri="{FF2B5EF4-FFF2-40B4-BE49-F238E27FC236}">
                <a16:creationId xmlns:a16="http://schemas.microsoft.com/office/drawing/2014/main" id="{2158F737-954D-4824-B3ED-BFE674BD4E67}"/>
              </a:ext>
            </a:extLst>
          </p:cNvPr>
          <p:cNvSpPr>
            <a:spLocks noGrp="1"/>
          </p:cNvSpPr>
          <p:nvPr>
            <p:ph idx="1"/>
          </p:nvPr>
        </p:nvSpPr>
        <p:spPr>
          <a:xfrm>
            <a:off x="838200" y="1548658"/>
            <a:ext cx="10515600" cy="4351338"/>
          </a:xfrm>
          <a:prstGeom prst="rect">
            <a:avLst/>
          </a:prstGeom>
        </p:spPr>
        <p:txBody>
          <a:bodyPr wrap="square">
            <a:spAutoFit/>
          </a:bodyPr>
          <a:lstStyle/>
          <a:p>
            <a:pPr marL="342900" indent="-342900">
              <a:spcAft>
                <a:spcPts val="600"/>
              </a:spcAft>
              <a:buClr>
                <a:srgbClr val="00B0F0"/>
              </a:buClr>
              <a:buFont typeface="Arial" panose="020B0604020202020204" pitchFamily="34" charset="0"/>
              <a:buChar char="•"/>
              <a:defRPr/>
            </a:pPr>
            <a:r>
              <a:rPr lang="en-US" sz="2000" dirty="0">
                <a:solidFill>
                  <a:prstClr val="black"/>
                </a:solidFill>
                <a:latin typeface="Franklin Gothic Book" panose="020B0503020102020204" pitchFamily="34" charset="0"/>
                <a:hlinkClick r:id="rId2"/>
              </a:rPr>
              <a:t>Interim final rule</a:t>
            </a:r>
            <a:endParaRPr lang="en-US" sz="2000" dirty="0">
              <a:solidFill>
                <a:prstClr val="black"/>
              </a:solidFill>
              <a:latin typeface="Franklin Gothic Book" panose="020B0503020102020204" pitchFamily="34" charset="0"/>
            </a:endParaRPr>
          </a:p>
          <a:p>
            <a:pPr marL="342900" indent="-342900">
              <a:spcAft>
                <a:spcPts val="600"/>
              </a:spcAft>
              <a:buClr>
                <a:srgbClr val="00B0F0"/>
              </a:buClr>
              <a:buFont typeface="Arial" panose="020B0604020202020204" pitchFamily="34" charset="0"/>
              <a:buChar char="•"/>
              <a:defRPr/>
            </a:pPr>
            <a:r>
              <a:rPr lang="en-US" sz="2000" dirty="0">
                <a:solidFill>
                  <a:prstClr val="black"/>
                </a:solidFill>
                <a:latin typeface="Franklin Gothic Book" panose="020B0503020102020204" pitchFamily="34" charset="0"/>
                <a:hlinkClick r:id="rId3"/>
              </a:rPr>
              <a:t>Fact sheet</a:t>
            </a:r>
            <a:endParaRPr lang="en-US" sz="2000" dirty="0">
              <a:solidFill>
                <a:prstClr val="black"/>
              </a:solidFill>
              <a:latin typeface="Franklin Gothic Book" panose="020B0503020102020204" pitchFamily="34" charset="0"/>
            </a:endParaRPr>
          </a:p>
          <a:p>
            <a:pPr marL="342900" indent="-342900">
              <a:spcAft>
                <a:spcPts val="600"/>
              </a:spcAft>
              <a:buClr>
                <a:srgbClr val="00B0F0"/>
              </a:buClr>
              <a:buFont typeface="Arial" panose="020B0604020202020204" pitchFamily="34" charset="0"/>
              <a:buChar char="•"/>
              <a:defRPr/>
            </a:pPr>
            <a:r>
              <a:rPr lang="en-US" sz="2000" dirty="0">
                <a:solidFill>
                  <a:prstClr val="black"/>
                </a:solidFill>
                <a:latin typeface="Franklin Gothic Book" panose="020B0503020102020204" pitchFamily="34" charset="0"/>
                <a:hlinkClick r:id="rId4"/>
              </a:rPr>
              <a:t>FAQs</a:t>
            </a:r>
            <a:endParaRPr lang="en-US" sz="2000" dirty="0">
              <a:solidFill>
                <a:prstClr val="black"/>
              </a:solidFill>
              <a:latin typeface="Franklin Gothic Book" panose="020B0503020102020204" pitchFamily="34" charset="0"/>
            </a:endParaRPr>
          </a:p>
          <a:p>
            <a:pPr marL="342900" indent="-342900">
              <a:spcAft>
                <a:spcPts val="600"/>
              </a:spcAft>
              <a:buClr>
                <a:srgbClr val="00B0F0"/>
              </a:buClr>
              <a:buFont typeface="Arial" panose="020B0604020202020204" pitchFamily="34" charset="0"/>
              <a:buChar char="•"/>
              <a:defRPr/>
            </a:pPr>
            <a:r>
              <a:rPr lang="en-US" sz="2000" dirty="0">
                <a:solidFill>
                  <a:prstClr val="black"/>
                </a:solidFill>
                <a:latin typeface="Franklin Gothic Book" panose="020B0503020102020204" pitchFamily="34" charset="0"/>
                <a:hlinkClick r:id="rId5"/>
              </a:rPr>
              <a:t>Quick reference guide</a:t>
            </a:r>
            <a:endParaRPr lang="en-US" sz="2000" dirty="0">
              <a:solidFill>
                <a:prstClr val="black"/>
              </a:solidFill>
              <a:latin typeface="Franklin Gothic Book" panose="020B0503020102020204" pitchFamily="34" charset="0"/>
            </a:endParaRPr>
          </a:p>
          <a:p>
            <a:pPr marL="342900" indent="-342900">
              <a:spcAft>
                <a:spcPts val="600"/>
              </a:spcAft>
              <a:buClr>
                <a:srgbClr val="00B0F0"/>
              </a:buClr>
              <a:buFont typeface="Arial" panose="020B0604020202020204" pitchFamily="34" charset="0"/>
              <a:buChar char="•"/>
              <a:defRPr/>
            </a:pPr>
            <a:r>
              <a:rPr lang="en-US" sz="2000" dirty="0">
                <a:solidFill>
                  <a:prstClr val="black"/>
                </a:solidFill>
                <a:latin typeface="Franklin Gothic Book" panose="020B0503020102020204" pitchFamily="34" charset="0"/>
                <a:hlinkClick r:id="rId6"/>
              </a:rPr>
              <a:t>County Recovery Fund allocations</a:t>
            </a:r>
            <a:endParaRPr lang="en-US" sz="2000" dirty="0">
              <a:solidFill>
                <a:prstClr val="black"/>
              </a:solidFill>
              <a:latin typeface="Franklin Gothic Book" panose="020B0503020102020204" pitchFamily="34" charset="0"/>
            </a:endParaRPr>
          </a:p>
        </p:txBody>
      </p:sp>
      <p:pic>
        <p:nvPicPr>
          <p:cNvPr id="5" name="Picture 4" descr="Chart, scatter chart&#10;&#10;Description automatically generated">
            <a:extLst>
              <a:ext uri="{FF2B5EF4-FFF2-40B4-BE49-F238E27FC236}">
                <a16:creationId xmlns:a16="http://schemas.microsoft.com/office/drawing/2014/main" id="{97FCC138-9D0B-4A1A-854D-ADD588EDAE8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7" name="Rectangle 6">
            <a:extLst>
              <a:ext uri="{FF2B5EF4-FFF2-40B4-BE49-F238E27FC236}">
                <a16:creationId xmlns:a16="http://schemas.microsoft.com/office/drawing/2014/main" id="{1AC276CA-6519-4986-96C2-B1F747CE006D}"/>
              </a:ext>
            </a:extLst>
          </p:cNvPr>
          <p:cNvSpPr/>
          <p:nvPr/>
        </p:nvSpPr>
        <p:spPr>
          <a:xfrm>
            <a:off x="838200" y="4632505"/>
            <a:ext cx="5348917" cy="2174826"/>
          </a:xfrm>
          <a:prstGeom prst="rect">
            <a:avLst/>
          </a:prstGeom>
        </p:spPr>
        <p:txBody>
          <a:bodyPr wrap="square">
            <a:spAutoFit/>
          </a:bodyPr>
          <a:lstStyle/>
          <a:p>
            <a:pPr marL="342900" marR="0" lvl="0" indent="-342900" algn="l" defTabSz="914400" rtl="0" eaLnBrk="1" fontAlgn="auto" latinLnBrk="0" hangingPunct="1">
              <a:lnSpc>
                <a:spcPct val="125000"/>
              </a:lnSpc>
              <a:spcBef>
                <a:spcPts val="0"/>
              </a:spcBef>
              <a:spcAft>
                <a:spcPts val="1000"/>
              </a:spcAft>
              <a:buClr>
                <a:srgbClr val="00B0F0"/>
              </a:buClr>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Franklin Gothic Demi" panose="020B0703020102020204" pitchFamily="34" charset="0"/>
                <a:ea typeface="+mn-ea"/>
                <a:cs typeface="+mn-cs"/>
              </a:rPr>
              <a:t>Shall = </a:t>
            </a:r>
            <a:r>
              <a:rPr kumimoji="0" lang="en-US" b="1" i="0" u="none" strike="noStrike" kern="1200" cap="none" spc="0" normalizeH="0" baseline="0" noProof="0" dirty="0">
                <a:ln>
                  <a:noFill/>
                </a:ln>
                <a:solidFill>
                  <a:prstClr val="black"/>
                </a:solidFill>
                <a:effectLst/>
                <a:uLnTx/>
                <a:uFillTx/>
                <a:latin typeface="Franklin Gothic Book" panose="020B0503020102020204" pitchFamily="34" charset="0"/>
              </a:rPr>
              <a:t>Mandatory</a:t>
            </a:r>
            <a:r>
              <a:rPr kumimoji="0" lang="en-US" b="0" i="0" u="none" strike="noStrike" kern="1200" cap="none" spc="0" normalizeH="0" baseline="0" noProof="0" dirty="0">
                <a:ln>
                  <a:noFill/>
                </a:ln>
                <a:solidFill>
                  <a:prstClr val="black"/>
                </a:solidFill>
                <a:effectLst/>
                <a:uLnTx/>
                <a:uFillTx/>
                <a:latin typeface="Franklin Gothic Demi" panose="020B0703020102020204" pitchFamily="34" charset="0"/>
                <a:ea typeface="+mn-ea"/>
                <a:cs typeface="+mn-cs"/>
              </a:rPr>
              <a:t> </a:t>
            </a:r>
            <a:r>
              <a:rPr kumimoji="0" lang="en-US" b="0" i="0" u="none" strike="noStrike" kern="1200" cap="none" spc="0" normalizeH="0" baseline="0" noProof="0" dirty="0">
                <a:ln>
                  <a:noFill/>
                </a:ln>
                <a:solidFill>
                  <a:prstClr val="black"/>
                </a:solidFill>
                <a:effectLst/>
                <a:uLnTx/>
                <a:uFillTx/>
                <a:latin typeface="Franklin Gothic Book" panose="020B0503020102020204" pitchFamily="34" charset="0"/>
              </a:rPr>
              <a:t>reporting, use and compliance</a:t>
            </a:r>
          </a:p>
          <a:p>
            <a:pPr marL="342900" marR="0" lvl="0" indent="-342900" algn="l" defTabSz="914400" rtl="0" eaLnBrk="1" fontAlgn="auto" latinLnBrk="0" hangingPunct="1">
              <a:lnSpc>
                <a:spcPct val="125000"/>
              </a:lnSpc>
              <a:spcBef>
                <a:spcPts val="0"/>
              </a:spcBef>
              <a:spcAft>
                <a:spcPts val="1000"/>
              </a:spcAft>
              <a:buClr>
                <a:srgbClr val="00B0F0"/>
              </a:buClr>
              <a:buSzTx/>
              <a:buFont typeface="Arial" panose="020B0604020202020204" pitchFamily="34" charset="0"/>
              <a:buChar char="•"/>
              <a:tabLst/>
              <a:defRPr/>
            </a:pPr>
            <a:r>
              <a:rPr lang="en-US" dirty="0">
                <a:solidFill>
                  <a:prstClr val="black"/>
                </a:solidFill>
                <a:latin typeface="Franklin Gothic Demi" panose="020B0703020102020204" pitchFamily="34" charset="0"/>
              </a:rPr>
              <a:t>May = </a:t>
            </a:r>
            <a:r>
              <a:rPr lang="en-US" dirty="0">
                <a:solidFill>
                  <a:prstClr val="black"/>
                </a:solidFill>
                <a:latin typeface="Franklin Gothic Book" panose="020B0503020102020204" pitchFamily="34" charset="0"/>
              </a:rPr>
              <a:t>Allows local/tribal discretion </a:t>
            </a:r>
          </a:p>
          <a:p>
            <a:pPr marL="342900" marR="0" lvl="0" indent="-342900" algn="l" defTabSz="914400" rtl="0" eaLnBrk="1" fontAlgn="auto" latinLnBrk="0" hangingPunct="1">
              <a:lnSpc>
                <a:spcPct val="125000"/>
              </a:lnSpc>
              <a:spcBef>
                <a:spcPts val="0"/>
              </a:spcBef>
              <a:spcAft>
                <a:spcPts val="1000"/>
              </a:spcAft>
              <a:buClr>
                <a:srgbClr val="00B0F0"/>
              </a:buClr>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Franklin Gothic Demi" panose="020B0703020102020204" pitchFamily="34" charset="0"/>
                <a:ea typeface="+mn-ea"/>
                <a:cs typeface="+mn-cs"/>
              </a:rPr>
              <a:t>Encourage / Should = </a:t>
            </a:r>
            <a:r>
              <a:rPr lang="en-US" dirty="0">
                <a:solidFill>
                  <a:prstClr val="black"/>
                </a:solidFill>
                <a:latin typeface="Franklin Gothic Book" panose="020B0503020102020204" pitchFamily="34" charset="0"/>
              </a:rPr>
              <a:t>Treasury preference only 	    	             (</a:t>
            </a:r>
            <a:r>
              <a:rPr lang="en-US" dirty="0">
                <a:solidFill>
                  <a:srgbClr val="C00000"/>
                </a:solidFill>
                <a:latin typeface="Franklin Gothic Demi" panose="020B0703020102020204" pitchFamily="34" charset="0"/>
              </a:rPr>
              <a:t>NOT REQUIRED</a:t>
            </a:r>
            <a:r>
              <a:rPr lang="en-US" dirty="0">
                <a:solidFill>
                  <a:prstClr val="black"/>
                </a:solidFill>
                <a:latin typeface="Franklin Gothic Book" panose="020B0503020102020204" pitchFamily="34" charset="0"/>
              </a:rPr>
              <a:t>)</a:t>
            </a:r>
          </a:p>
          <a:p>
            <a:pPr marL="342900" marR="0" lvl="0" indent="-342900" algn="l" defTabSz="914400" rtl="0" eaLnBrk="1" fontAlgn="auto" latinLnBrk="0" hangingPunct="1">
              <a:lnSpc>
                <a:spcPct val="125000"/>
              </a:lnSpc>
              <a:spcBef>
                <a:spcPts val="0"/>
              </a:spcBef>
              <a:spcAft>
                <a:spcPts val="1000"/>
              </a:spcAft>
              <a:buClr>
                <a:srgbClr val="00B0F0"/>
              </a:buClr>
              <a:buSzTx/>
              <a:buFont typeface="Arial" panose="020B0604020202020204" pitchFamily="34" charset="0"/>
              <a:buChar char="•"/>
              <a:tabLst/>
              <a:defRPr/>
            </a:pPr>
            <a:r>
              <a:rPr lang="en-US" dirty="0">
                <a:solidFill>
                  <a:prstClr val="black"/>
                </a:solidFill>
                <a:latin typeface="Franklin Gothic Demi" panose="020B0703020102020204" pitchFamily="34" charset="0"/>
              </a:rPr>
              <a:t>Proportional &amp; Consistent</a:t>
            </a:r>
          </a:p>
        </p:txBody>
      </p:sp>
      <p:sp>
        <p:nvSpPr>
          <p:cNvPr id="8" name="TextBox 7">
            <a:extLst>
              <a:ext uri="{FF2B5EF4-FFF2-40B4-BE49-F238E27FC236}">
                <a16:creationId xmlns:a16="http://schemas.microsoft.com/office/drawing/2014/main" id="{E12C3814-8573-4B92-A9D7-1DBF6EDCE478}"/>
              </a:ext>
            </a:extLst>
          </p:cNvPr>
          <p:cNvSpPr txBox="1"/>
          <p:nvPr/>
        </p:nvSpPr>
        <p:spPr>
          <a:xfrm>
            <a:off x="906222" y="4024443"/>
            <a:ext cx="4927995" cy="400110"/>
          </a:xfrm>
          <a:prstGeom prst="rect">
            <a:avLst/>
          </a:prstGeom>
          <a:solidFill>
            <a:srgbClr val="00B0F0"/>
          </a:solidFill>
        </p:spPr>
        <p:txBody>
          <a:bodyPr wrap="square" rtlCol="0">
            <a:spAutoFit/>
          </a:bodyPr>
          <a:lstStyle/>
          <a:p>
            <a:pPr algn="ctr"/>
            <a:r>
              <a:rPr lang="en-US" sz="2000" dirty="0">
                <a:solidFill>
                  <a:schemeClr val="bg1"/>
                </a:solidFill>
                <a:latin typeface="Franklin Gothic Demi" panose="020B0703020102020204" pitchFamily="34" charset="0"/>
              </a:rPr>
              <a:t>INTERIM FINAL RULE &amp; FAQs</a:t>
            </a:r>
          </a:p>
        </p:txBody>
      </p:sp>
      <p:pic>
        <p:nvPicPr>
          <p:cNvPr id="9" name="Picture 8">
            <a:extLst>
              <a:ext uri="{FF2B5EF4-FFF2-40B4-BE49-F238E27FC236}">
                <a16:creationId xmlns:a16="http://schemas.microsoft.com/office/drawing/2014/main" id="{240714BC-8EA4-4ED9-8A1F-0B0E71D8C021}"/>
              </a:ext>
            </a:extLst>
          </p:cNvPr>
          <p:cNvPicPr>
            <a:picLocks noChangeAspect="1"/>
          </p:cNvPicPr>
          <p:nvPr/>
        </p:nvPicPr>
        <p:blipFill>
          <a:blip r:embed="rId8"/>
          <a:stretch>
            <a:fillRect/>
          </a:stretch>
        </p:blipFill>
        <p:spPr>
          <a:xfrm>
            <a:off x="6538284" y="2033577"/>
            <a:ext cx="5348916" cy="2867596"/>
          </a:xfrm>
          <a:prstGeom prst="rect">
            <a:avLst/>
          </a:prstGeom>
          <a:ln>
            <a:noFill/>
          </a:ln>
          <a:effectLst>
            <a:outerShdw blurRad="292100" dist="139700" dir="2700000" algn="tl" rotWithShape="0">
              <a:srgbClr val="333333">
                <a:alpha val="65000"/>
              </a:srgbClr>
            </a:outerShdw>
          </a:effectLst>
        </p:spPr>
      </p:pic>
      <p:sp>
        <p:nvSpPr>
          <p:cNvPr id="3" name="Slide Number Placeholder 2">
            <a:extLst>
              <a:ext uri="{FF2B5EF4-FFF2-40B4-BE49-F238E27FC236}">
                <a16:creationId xmlns:a16="http://schemas.microsoft.com/office/drawing/2014/main" id="{265F4763-39EF-44C1-884C-D63B9E3ABD35}"/>
              </a:ext>
            </a:extLst>
          </p:cNvPr>
          <p:cNvSpPr>
            <a:spLocks noGrp="1"/>
          </p:cNvSpPr>
          <p:nvPr>
            <p:ph type="sldNum" sz="quarter" idx="12"/>
          </p:nvPr>
        </p:nvSpPr>
        <p:spPr/>
        <p:txBody>
          <a:bodyPr/>
          <a:lstStyle/>
          <a:p>
            <a:fld id="{7418BEFE-CEC8-4536-AE9E-8949F7C31F5D}" type="slidenum">
              <a:rPr lang="en-US" smtClean="0"/>
              <a:t>2</a:t>
            </a:fld>
            <a:endParaRPr lang="en-US"/>
          </a:p>
        </p:txBody>
      </p:sp>
    </p:spTree>
    <p:extLst>
      <p:ext uri="{BB962C8B-B14F-4D97-AF65-F5344CB8AC3E}">
        <p14:creationId xmlns:p14="http://schemas.microsoft.com/office/powerpoint/2010/main" val="4217413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DDCE3-F7BC-463F-94E6-1DF64BA748E6}"/>
              </a:ext>
            </a:extLst>
          </p:cNvPr>
          <p:cNvSpPr>
            <a:spLocks noGrp="1"/>
          </p:cNvSpPr>
          <p:nvPr>
            <p:ph type="title"/>
          </p:nvPr>
        </p:nvSpPr>
        <p:spPr/>
        <p:txBody>
          <a:bodyPr/>
          <a:lstStyle/>
          <a:p>
            <a:r>
              <a:rPr lang="en-US" dirty="0"/>
              <a:t>Reporting</a:t>
            </a:r>
          </a:p>
        </p:txBody>
      </p:sp>
      <p:sp>
        <p:nvSpPr>
          <p:cNvPr id="3" name="Content Placeholder 2">
            <a:extLst>
              <a:ext uri="{FF2B5EF4-FFF2-40B4-BE49-F238E27FC236}">
                <a16:creationId xmlns:a16="http://schemas.microsoft.com/office/drawing/2014/main" id="{F15923E0-EBC5-47B9-A4F8-3503A99BC176}"/>
              </a:ext>
            </a:extLst>
          </p:cNvPr>
          <p:cNvSpPr>
            <a:spLocks noGrp="1"/>
          </p:cNvSpPr>
          <p:nvPr>
            <p:ph idx="1"/>
          </p:nvPr>
        </p:nvSpPr>
        <p:spPr/>
        <p:txBody>
          <a:bodyPr>
            <a:normAutofit fontScale="92500"/>
          </a:bodyPr>
          <a:lstStyle/>
          <a:p>
            <a:r>
              <a:rPr lang="en-US" b="1" dirty="0"/>
              <a:t>Financial records and supporting documents related to the award must be retained for a period of five years</a:t>
            </a:r>
            <a:r>
              <a:rPr lang="en-US" dirty="0"/>
              <a:t> after all funds have been expended or returned to Treasury, whichever is later. This includes those which demonstrate the award funds were used for eligible purposes in accordance with the ARPA, Treasury’s regulations implementing those sections, and Treasury’s guidance on eligible uses of funds.</a:t>
            </a:r>
          </a:p>
          <a:p>
            <a:r>
              <a:rPr lang="en-US" dirty="0"/>
              <a:t>Most of the provisions of the Uniform Guidance (2 CFR Part 200) apply to this program, including the Cost Principles and </a:t>
            </a:r>
            <a:r>
              <a:rPr lang="en-US" b="1" dirty="0"/>
              <a:t>Single Audit Act </a:t>
            </a:r>
            <a:r>
              <a:rPr lang="en-US" dirty="0"/>
              <a:t>requirements. Recipients should refer to the Assistance Listing for detail on the specific provisions of the Uniform Guidance that do not apply to this program. The Assistance Listing will be available on beta.SAM.gov</a:t>
            </a:r>
          </a:p>
        </p:txBody>
      </p:sp>
      <p:pic>
        <p:nvPicPr>
          <p:cNvPr id="4" name="Picture 3" descr="Chart, scatter chart&#10;&#10;Description automatically generated">
            <a:extLst>
              <a:ext uri="{FF2B5EF4-FFF2-40B4-BE49-F238E27FC236}">
                <a16:creationId xmlns:a16="http://schemas.microsoft.com/office/drawing/2014/main" id="{E660093F-5DD6-40C1-AA33-BCB38E0927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BEAB9C42-AC46-45C3-9D05-D2C80B1CBDA2}"/>
              </a:ext>
            </a:extLst>
          </p:cNvPr>
          <p:cNvSpPr>
            <a:spLocks noGrp="1"/>
          </p:cNvSpPr>
          <p:nvPr>
            <p:ph type="sldNum" sz="quarter" idx="12"/>
          </p:nvPr>
        </p:nvSpPr>
        <p:spPr/>
        <p:txBody>
          <a:bodyPr/>
          <a:lstStyle/>
          <a:p>
            <a:fld id="{7418BEFE-CEC8-4536-AE9E-8949F7C31F5D}" type="slidenum">
              <a:rPr lang="en-US" smtClean="0"/>
              <a:t>20</a:t>
            </a:fld>
            <a:endParaRPr lang="en-US"/>
          </a:p>
        </p:txBody>
      </p:sp>
    </p:spTree>
    <p:extLst>
      <p:ext uri="{BB962C8B-B14F-4D97-AF65-F5344CB8AC3E}">
        <p14:creationId xmlns:p14="http://schemas.microsoft.com/office/powerpoint/2010/main" val="546479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529E3-2858-4E3C-90E3-1CA410EF3F46}"/>
              </a:ext>
            </a:extLst>
          </p:cNvPr>
          <p:cNvSpPr>
            <a:spLocks noGrp="1"/>
          </p:cNvSpPr>
          <p:nvPr>
            <p:ph type="title"/>
          </p:nvPr>
        </p:nvSpPr>
        <p:spPr>
          <a:xfrm>
            <a:off x="838200" y="365125"/>
            <a:ext cx="10515600" cy="1325563"/>
          </a:xfrm>
        </p:spPr>
        <p:txBody>
          <a:bodyPr/>
          <a:lstStyle/>
          <a:p>
            <a:r>
              <a:rPr lang="en-US" dirty="0"/>
              <a:t>Reporting – Interim Reports</a:t>
            </a:r>
          </a:p>
        </p:txBody>
      </p:sp>
      <p:sp>
        <p:nvSpPr>
          <p:cNvPr id="3" name="Content Placeholder 2">
            <a:extLst>
              <a:ext uri="{FF2B5EF4-FFF2-40B4-BE49-F238E27FC236}">
                <a16:creationId xmlns:a16="http://schemas.microsoft.com/office/drawing/2014/main" id="{70635270-4A1D-421B-AC10-8BDA1027582A}"/>
              </a:ext>
            </a:extLst>
          </p:cNvPr>
          <p:cNvSpPr>
            <a:spLocks noGrp="1"/>
          </p:cNvSpPr>
          <p:nvPr>
            <p:ph idx="1"/>
          </p:nvPr>
        </p:nvSpPr>
        <p:spPr/>
        <p:txBody>
          <a:bodyPr>
            <a:normAutofit/>
          </a:bodyPr>
          <a:lstStyle/>
          <a:p>
            <a:r>
              <a:rPr lang="en-US" sz="2200" b="1" dirty="0"/>
              <a:t>States, territories, metropolitan cities, counties, and Tribal governments will be required to submit one interim report. </a:t>
            </a:r>
          </a:p>
          <a:p>
            <a:r>
              <a:rPr lang="en-US" sz="2200" dirty="0"/>
              <a:t>The interim report will include a recipient’s expenditures by category at the summary level and for states, information related to distributions to non-entitlement units of local government must also be included in the interim report. </a:t>
            </a:r>
          </a:p>
          <a:p>
            <a:r>
              <a:rPr lang="en-US" sz="2200" dirty="0"/>
              <a:t>The interim report will cover activity from the </a:t>
            </a:r>
            <a:r>
              <a:rPr lang="en-US" sz="2200" u="sng" dirty="0"/>
              <a:t>date of award to July 31, 2021 and must be submitted to Treasury by August 31, 2021</a:t>
            </a:r>
            <a:r>
              <a:rPr lang="en-US" sz="2200" dirty="0"/>
              <a:t>. </a:t>
            </a:r>
          </a:p>
          <a:p>
            <a:r>
              <a:rPr lang="en-US" sz="2200" b="1" dirty="0" err="1"/>
              <a:t>Nonentitlement</a:t>
            </a:r>
            <a:r>
              <a:rPr lang="en-US" sz="2200" b="1" dirty="0"/>
              <a:t> units of local government are not required to submit an interim report.</a:t>
            </a:r>
          </a:p>
        </p:txBody>
      </p:sp>
      <p:pic>
        <p:nvPicPr>
          <p:cNvPr id="4" name="Picture 3" descr="Chart, scatter chart&#10;&#10;Description automatically generated">
            <a:extLst>
              <a:ext uri="{FF2B5EF4-FFF2-40B4-BE49-F238E27FC236}">
                <a16:creationId xmlns:a16="http://schemas.microsoft.com/office/drawing/2014/main" id="{5B331459-6185-4179-9891-C7CB032E77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AF891007-172F-4F4A-95B3-9D7398D7F3E7}"/>
              </a:ext>
            </a:extLst>
          </p:cNvPr>
          <p:cNvSpPr>
            <a:spLocks noGrp="1"/>
          </p:cNvSpPr>
          <p:nvPr>
            <p:ph type="sldNum" sz="quarter" idx="12"/>
          </p:nvPr>
        </p:nvSpPr>
        <p:spPr/>
        <p:txBody>
          <a:bodyPr/>
          <a:lstStyle/>
          <a:p>
            <a:fld id="{7418BEFE-CEC8-4536-AE9E-8949F7C31F5D}" type="slidenum">
              <a:rPr lang="en-US" smtClean="0"/>
              <a:t>21</a:t>
            </a:fld>
            <a:endParaRPr lang="en-US"/>
          </a:p>
        </p:txBody>
      </p:sp>
    </p:spTree>
    <p:extLst>
      <p:ext uri="{BB962C8B-B14F-4D97-AF65-F5344CB8AC3E}">
        <p14:creationId xmlns:p14="http://schemas.microsoft.com/office/powerpoint/2010/main" val="2377843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DA9C1-51A8-48C7-8F46-20F9CADE826E}"/>
              </a:ext>
            </a:extLst>
          </p:cNvPr>
          <p:cNvSpPr>
            <a:spLocks noGrp="1"/>
          </p:cNvSpPr>
          <p:nvPr>
            <p:ph type="title"/>
          </p:nvPr>
        </p:nvSpPr>
        <p:spPr/>
        <p:txBody>
          <a:bodyPr/>
          <a:lstStyle/>
          <a:p>
            <a:r>
              <a:rPr lang="en-US" dirty="0"/>
              <a:t>Reporting – Project and Expenditure Report</a:t>
            </a:r>
          </a:p>
        </p:txBody>
      </p:sp>
      <p:sp>
        <p:nvSpPr>
          <p:cNvPr id="3" name="Content Placeholder 2">
            <a:extLst>
              <a:ext uri="{FF2B5EF4-FFF2-40B4-BE49-F238E27FC236}">
                <a16:creationId xmlns:a16="http://schemas.microsoft.com/office/drawing/2014/main" id="{8C41860E-E630-4A6C-8D5F-6BE97EAD9C60}"/>
              </a:ext>
            </a:extLst>
          </p:cNvPr>
          <p:cNvSpPr>
            <a:spLocks noGrp="1"/>
          </p:cNvSpPr>
          <p:nvPr>
            <p:ph idx="1"/>
          </p:nvPr>
        </p:nvSpPr>
        <p:spPr>
          <a:xfrm>
            <a:off x="838200" y="1825625"/>
            <a:ext cx="10515600" cy="4667250"/>
          </a:xfrm>
        </p:spPr>
        <p:txBody>
          <a:bodyPr>
            <a:normAutofit fontScale="62500" lnSpcReduction="20000"/>
          </a:bodyPr>
          <a:lstStyle/>
          <a:p>
            <a:r>
              <a:rPr lang="en-US" b="1" dirty="0"/>
              <a:t>States, territorial, metropolitan city, county, and Tribal governments will be required to submit quarterly project and expenditure reports. </a:t>
            </a:r>
          </a:p>
          <a:p>
            <a:r>
              <a:rPr lang="en-US" dirty="0"/>
              <a:t>This report will include financial data, information on contracts and subawards over $50,000, types of projects funded, and other information regarding a recipient’s utilization of award funds. </a:t>
            </a:r>
            <a:r>
              <a:rPr lang="en-US" b="1" dirty="0"/>
              <a:t>Reports will be required quarterly with the exception of non-entitlement units, which will report annually. </a:t>
            </a:r>
          </a:p>
          <a:p>
            <a:r>
              <a:rPr lang="en-US" b="1" dirty="0"/>
              <a:t>An interim report is due on August 31, 2021. </a:t>
            </a:r>
          </a:p>
          <a:p>
            <a:r>
              <a:rPr lang="en-US" dirty="0"/>
              <a:t>The reports will include the same general data as those submitted by recipients of the Coronavirus Relief Fund, with some modifications to expenditure categories and the addition of data elements related to specific eligible uses. </a:t>
            </a:r>
          </a:p>
          <a:p>
            <a:r>
              <a:rPr lang="en-US" b="1" dirty="0"/>
              <a:t>The initial quarterly Project and Expenditure report will cover two calendar quarters from the date of award to September 30, 2021 and must be submitted to Treasury by October 31, 2021</a:t>
            </a:r>
            <a:r>
              <a:rPr lang="en-US" dirty="0"/>
              <a:t>. The subsequent quarterly reports will cover one calendar quarter and must be submitted to Treasury within 30 days after the end of each calendar quarter. </a:t>
            </a:r>
          </a:p>
          <a:p>
            <a:r>
              <a:rPr lang="en-US" b="1" dirty="0"/>
              <a:t>Non-entitlement units of local government will be required to submit the project and expenditure report annually</a:t>
            </a:r>
            <a:r>
              <a:rPr lang="en-US" dirty="0"/>
              <a:t>. The initial annual Project and Expenditure report for non-entitlement units of local government will cover activity from the date of award to September 30, 2021 and must be submitted to Treasury by October 31, 2021. The subsequent annual reports must be submitted to Treasury by October 31 each year.</a:t>
            </a:r>
          </a:p>
        </p:txBody>
      </p:sp>
      <p:pic>
        <p:nvPicPr>
          <p:cNvPr id="4" name="Picture 3" descr="Chart, scatter chart&#10;&#10;Description automatically generated">
            <a:extLst>
              <a:ext uri="{FF2B5EF4-FFF2-40B4-BE49-F238E27FC236}">
                <a16:creationId xmlns:a16="http://schemas.microsoft.com/office/drawing/2014/main" id="{F2D39238-87F7-4BFE-9AD3-D61992FEF2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8EA3399E-7E5B-41BF-B505-DEFCDD3FDB89}"/>
              </a:ext>
            </a:extLst>
          </p:cNvPr>
          <p:cNvSpPr>
            <a:spLocks noGrp="1"/>
          </p:cNvSpPr>
          <p:nvPr>
            <p:ph type="sldNum" sz="quarter" idx="12"/>
          </p:nvPr>
        </p:nvSpPr>
        <p:spPr/>
        <p:txBody>
          <a:bodyPr/>
          <a:lstStyle/>
          <a:p>
            <a:fld id="{7418BEFE-CEC8-4536-AE9E-8949F7C31F5D}" type="slidenum">
              <a:rPr lang="en-US" smtClean="0"/>
              <a:t>22</a:t>
            </a:fld>
            <a:endParaRPr lang="en-US"/>
          </a:p>
        </p:txBody>
      </p:sp>
    </p:spTree>
    <p:extLst>
      <p:ext uri="{BB962C8B-B14F-4D97-AF65-F5344CB8AC3E}">
        <p14:creationId xmlns:p14="http://schemas.microsoft.com/office/powerpoint/2010/main" val="1741884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1BB0-33AA-4396-A8D7-E280E6D2512F}"/>
              </a:ext>
            </a:extLst>
          </p:cNvPr>
          <p:cNvSpPr>
            <a:spLocks noGrp="1"/>
          </p:cNvSpPr>
          <p:nvPr>
            <p:ph type="title"/>
          </p:nvPr>
        </p:nvSpPr>
        <p:spPr/>
        <p:txBody>
          <a:bodyPr/>
          <a:lstStyle/>
          <a:p>
            <a:r>
              <a:rPr lang="en-US" dirty="0"/>
              <a:t>Reporting – Performance Report</a:t>
            </a:r>
          </a:p>
        </p:txBody>
      </p:sp>
      <p:sp>
        <p:nvSpPr>
          <p:cNvPr id="3" name="Content Placeholder 2">
            <a:extLst>
              <a:ext uri="{FF2B5EF4-FFF2-40B4-BE49-F238E27FC236}">
                <a16:creationId xmlns:a16="http://schemas.microsoft.com/office/drawing/2014/main" id="{A6FA9534-CFAC-4B06-8B71-96FF2B023847}"/>
              </a:ext>
            </a:extLst>
          </p:cNvPr>
          <p:cNvSpPr>
            <a:spLocks noGrp="1"/>
          </p:cNvSpPr>
          <p:nvPr>
            <p:ph idx="1"/>
          </p:nvPr>
        </p:nvSpPr>
        <p:spPr/>
        <p:txBody>
          <a:bodyPr>
            <a:noAutofit/>
          </a:bodyPr>
          <a:lstStyle/>
          <a:p>
            <a:r>
              <a:rPr lang="en-US" sz="1800" b="1" dirty="0"/>
              <a:t>States (defined to include the District of Columbia), territories, metropolitan cities, and counties with a population that exceeds 250,000 residents will also be required to submit an annual recovery plan performance report to Treasury. </a:t>
            </a:r>
          </a:p>
          <a:p>
            <a:r>
              <a:rPr lang="en-US" sz="1800" dirty="0"/>
              <a:t>This report will include descriptions of the projects funded and information on the performance indicators and objectives of each award, helping local residents understand how their governments are using the substantial resources provided by Coronavirus State and Local Fiscal Recovery Funds program. </a:t>
            </a:r>
          </a:p>
          <a:p>
            <a:r>
              <a:rPr lang="en-US" sz="1800" dirty="0"/>
              <a:t>The initial recovery plan performance report will cover activity from date of award to July 31, 2021 and must be submitted to Treasury by August 31, 2021. Thereafter, the recovery plan performance reports will cover a 12-month period and recipients will be required to submit the report to Treasury within 30 days after the end of the 12-month period. The second Recovery Plan Performance report will cover the period from July 1, 2021 to June 30, 2022 and must be submitted to Treasury by July 31, 2022. </a:t>
            </a:r>
          </a:p>
          <a:p>
            <a:r>
              <a:rPr lang="en-US" sz="1800" b="1" dirty="0"/>
              <a:t>Each annual recovery plan performance report must be posted on the public-facing website of the recipient. </a:t>
            </a:r>
          </a:p>
          <a:p>
            <a:r>
              <a:rPr lang="en-US" sz="1800" b="1" dirty="0"/>
              <a:t>Local governments with fewer than 250,000 residents, Tribal governments, and non-entitlement units of local government are not required to develop a Recovery Plan Performance report. </a:t>
            </a:r>
          </a:p>
        </p:txBody>
      </p:sp>
      <p:pic>
        <p:nvPicPr>
          <p:cNvPr id="4" name="Picture 3" descr="Chart, scatter chart&#10;&#10;Description automatically generated">
            <a:extLst>
              <a:ext uri="{FF2B5EF4-FFF2-40B4-BE49-F238E27FC236}">
                <a16:creationId xmlns:a16="http://schemas.microsoft.com/office/drawing/2014/main" id="{4BD0ECE4-C5F0-4571-8808-D3E6DFF34D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0E87DB64-C789-458A-A293-F0B2A41FDA87}"/>
              </a:ext>
            </a:extLst>
          </p:cNvPr>
          <p:cNvSpPr>
            <a:spLocks noGrp="1"/>
          </p:cNvSpPr>
          <p:nvPr>
            <p:ph type="sldNum" sz="quarter" idx="12"/>
          </p:nvPr>
        </p:nvSpPr>
        <p:spPr/>
        <p:txBody>
          <a:bodyPr/>
          <a:lstStyle/>
          <a:p>
            <a:fld id="{7418BEFE-CEC8-4536-AE9E-8949F7C31F5D}" type="slidenum">
              <a:rPr lang="en-US" smtClean="0"/>
              <a:t>23</a:t>
            </a:fld>
            <a:endParaRPr lang="en-US"/>
          </a:p>
        </p:txBody>
      </p:sp>
    </p:spTree>
    <p:extLst>
      <p:ext uri="{BB962C8B-B14F-4D97-AF65-F5344CB8AC3E}">
        <p14:creationId xmlns:p14="http://schemas.microsoft.com/office/powerpoint/2010/main" val="1519934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99957-FF49-4CBA-8C9D-0E0757F3BC6C}"/>
              </a:ext>
            </a:extLst>
          </p:cNvPr>
          <p:cNvSpPr>
            <a:spLocks noGrp="1"/>
          </p:cNvSpPr>
          <p:nvPr>
            <p:ph type="title"/>
          </p:nvPr>
        </p:nvSpPr>
        <p:spPr/>
        <p:txBody>
          <a:bodyPr/>
          <a:lstStyle/>
          <a:p>
            <a:r>
              <a:rPr lang="en-US" dirty="0"/>
              <a:t>Recoupment</a:t>
            </a:r>
          </a:p>
        </p:txBody>
      </p:sp>
      <p:sp>
        <p:nvSpPr>
          <p:cNvPr id="3" name="Content Placeholder 2">
            <a:extLst>
              <a:ext uri="{FF2B5EF4-FFF2-40B4-BE49-F238E27FC236}">
                <a16:creationId xmlns:a16="http://schemas.microsoft.com/office/drawing/2014/main" id="{541392FB-28C8-4D64-8925-7DD761AAA782}"/>
              </a:ext>
            </a:extLst>
          </p:cNvPr>
          <p:cNvSpPr>
            <a:spLocks noGrp="1"/>
          </p:cNvSpPr>
          <p:nvPr>
            <p:ph idx="1"/>
          </p:nvPr>
        </p:nvSpPr>
        <p:spPr/>
        <p:txBody>
          <a:bodyPr>
            <a:normAutofit/>
          </a:bodyPr>
          <a:lstStyle/>
          <a:p>
            <a:r>
              <a:rPr lang="en-US" sz="2400" dirty="0"/>
              <a:t>Failure to comply with the restrictions on use contained in sections 602(c) and 603(c) of the Act may result in recoupment of funds</a:t>
            </a:r>
          </a:p>
          <a:p>
            <a:r>
              <a:rPr lang="en-US" sz="2400" dirty="0"/>
              <a:t>Review based on quarterly reports; may respond to information provided by members of the public</a:t>
            </a:r>
          </a:p>
          <a:p>
            <a:r>
              <a:rPr lang="en-US" sz="2400" dirty="0"/>
              <a:t>Treasury would notify recipient, who has opportunity to ask for reconsideration. Repayment required within 120 days of the initial notice.</a:t>
            </a:r>
          </a:p>
        </p:txBody>
      </p:sp>
      <p:pic>
        <p:nvPicPr>
          <p:cNvPr id="4" name="Picture 3" descr="Chart, scatter chart&#10;&#10;Description automatically generated">
            <a:extLst>
              <a:ext uri="{FF2B5EF4-FFF2-40B4-BE49-F238E27FC236}">
                <a16:creationId xmlns:a16="http://schemas.microsoft.com/office/drawing/2014/main" id="{D5ADD8B6-B93D-4280-AD2F-B53A01DAC1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C212F5DC-55B8-4BCB-B502-59F9E10EAAE8}"/>
              </a:ext>
            </a:extLst>
          </p:cNvPr>
          <p:cNvSpPr>
            <a:spLocks noGrp="1"/>
          </p:cNvSpPr>
          <p:nvPr>
            <p:ph type="sldNum" sz="quarter" idx="12"/>
          </p:nvPr>
        </p:nvSpPr>
        <p:spPr/>
        <p:txBody>
          <a:bodyPr/>
          <a:lstStyle/>
          <a:p>
            <a:fld id="{7418BEFE-CEC8-4536-AE9E-8949F7C31F5D}" type="slidenum">
              <a:rPr lang="en-US" smtClean="0"/>
              <a:t>24</a:t>
            </a:fld>
            <a:endParaRPr lang="en-US"/>
          </a:p>
        </p:txBody>
      </p:sp>
    </p:spTree>
    <p:extLst>
      <p:ext uri="{BB962C8B-B14F-4D97-AF65-F5344CB8AC3E}">
        <p14:creationId xmlns:p14="http://schemas.microsoft.com/office/powerpoint/2010/main" val="401339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B57FD-8A9D-4732-9E85-319D66E8E3AB}"/>
              </a:ext>
            </a:extLst>
          </p:cNvPr>
          <p:cNvSpPr>
            <a:spLocks noGrp="1"/>
          </p:cNvSpPr>
          <p:nvPr>
            <p:ph type="title"/>
          </p:nvPr>
        </p:nvSpPr>
        <p:spPr/>
        <p:txBody>
          <a:bodyPr/>
          <a:lstStyle/>
          <a:p>
            <a:r>
              <a:rPr lang="en-US" dirty="0"/>
              <a:t>Other information</a:t>
            </a:r>
          </a:p>
        </p:txBody>
      </p:sp>
      <p:sp>
        <p:nvSpPr>
          <p:cNvPr id="3" name="Content Placeholder 2">
            <a:extLst>
              <a:ext uri="{FF2B5EF4-FFF2-40B4-BE49-F238E27FC236}">
                <a16:creationId xmlns:a16="http://schemas.microsoft.com/office/drawing/2014/main" id="{D3C2E65C-9626-436E-90F6-8036ED59D61C}"/>
              </a:ext>
            </a:extLst>
          </p:cNvPr>
          <p:cNvSpPr>
            <a:spLocks noGrp="1"/>
          </p:cNvSpPr>
          <p:nvPr>
            <p:ph idx="1"/>
          </p:nvPr>
        </p:nvSpPr>
        <p:spPr>
          <a:xfrm>
            <a:off x="838200" y="1825624"/>
            <a:ext cx="10515600" cy="4667251"/>
          </a:xfrm>
        </p:spPr>
        <p:txBody>
          <a:bodyPr>
            <a:normAutofit/>
          </a:bodyPr>
          <a:lstStyle/>
          <a:p>
            <a:r>
              <a:rPr lang="en-US" sz="2000" b="1" dirty="0"/>
              <a:t>May retain assets purchased with FRF</a:t>
            </a:r>
            <a:r>
              <a:rPr lang="en-US" sz="2000" dirty="0"/>
              <a:t>; proceeds prior to Dec. 31, 2024 would be subject to restrictions on eligible uses</a:t>
            </a:r>
          </a:p>
          <a:p>
            <a:r>
              <a:rPr lang="en-US" sz="2000" b="1" dirty="0"/>
              <a:t>Recipients may use funds to cover the portion of payroll and benefits of employees corresponding to time spent on administrative work </a:t>
            </a:r>
            <a:r>
              <a:rPr lang="en-US" sz="2000" dirty="0"/>
              <a:t>necessary due to the COVID–19 public health emergency and its negative economic impacts. This includes, but is not limited to, costs related to disbursing payments of Fiscal Recovery Funds and managing new grant programs established using Fiscal Recovery Funds.</a:t>
            </a:r>
          </a:p>
          <a:p>
            <a:r>
              <a:rPr lang="en-US" sz="2000" dirty="0"/>
              <a:t>An Authorized Representative is an individual with legal authority to bind the government entity (e.g., the Chief Executive Officer of the government entity). An Authorized Representative must sign the Acceptance of Award terms for it to be valid. </a:t>
            </a:r>
          </a:p>
          <a:p>
            <a:r>
              <a:rPr lang="en-US" sz="2000" dirty="0"/>
              <a:t>The verification process takes approximately four business days. Payments are generally scheduled for the next business day after this verification email, though funds may not be available immediately due to processing time of their financial institution. </a:t>
            </a:r>
          </a:p>
        </p:txBody>
      </p:sp>
      <p:pic>
        <p:nvPicPr>
          <p:cNvPr id="4" name="Picture 3" descr="Chart, scatter chart&#10;&#10;Description automatically generated">
            <a:extLst>
              <a:ext uri="{FF2B5EF4-FFF2-40B4-BE49-F238E27FC236}">
                <a16:creationId xmlns:a16="http://schemas.microsoft.com/office/drawing/2014/main" id="{AD9D6D6B-989C-4DCE-8F76-818F5A2332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861FE2CF-0FA4-4B45-A893-C1DE70FAA8E9}"/>
              </a:ext>
            </a:extLst>
          </p:cNvPr>
          <p:cNvSpPr>
            <a:spLocks noGrp="1"/>
          </p:cNvSpPr>
          <p:nvPr>
            <p:ph type="sldNum" sz="quarter" idx="12"/>
          </p:nvPr>
        </p:nvSpPr>
        <p:spPr/>
        <p:txBody>
          <a:bodyPr/>
          <a:lstStyle/>
          <a:p>
            <a:fld id="{7418BEFE-CEC8-4536-AE9E-8949F7C31F5D}" type="slidenum">
              <a:rPr lang="en-US" smtClean="0"/>
              <a:t>25</a:t>
            </a:fld>
            <a:endParaRPr lang="en-US"/>
          </a:p>
        </p:txBody>
      </p:sp>
    </p:spTree>
    <p:extLst>
      <p:ext uri="{BB962C8B-B14F-4D97-AF65-F5344CB8AC3E}">
        <p14:creationId xmlns:p14="http://schemas.microsoft.com/office/powerpoint/2010/main" val="7125851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B5CA2-02D9-4D81-AD67-8AF3F8E2F253}"/>
              </a:ext>
            </a:extLst>
          </p:cNvPr>
          <p:cNvSpPr>
            <a:spLocks noGrp="1"/>
          </p:cNvSpPr>
          <p:nvPr>
            <p:ph type="title"/>
          </p:nvPr>
        </p:nvSpPr>
        <p:spPr/>
        <p:txBody>
          <a:bodyPr/>
          <a:lstStyle/>
          <a:p>
            <a:r>
              <a:rPr lang="en-US" dirty="0"/>
              <a:t>Recipient/Subrecipients</a:t>
            </a:r>
          </a:p>
        </p:txBody>
      </p:sp>
      <p:sp>
        <p:nvSpPr>
          <p:cNvPr id="3" name="Content Placeholder 2">
            <a:extLst>
              <a:ext uri="{FF2B5EF4-FFF2-40B4-BE49-F238E27FC236}">
                <a16:creationId xmlns:a16="http://schemas.microsoft.com/office/drawing/2014/main" id="{6B296A2F-29BB-4B16-823B-EF5036E27190}"/>
              </a:ext>
            </a:extLst>
          </p:cNvPr>
          <p:cNvSpPr>
            <a:spLocks noGrp="1"/>
          </p:cNvSpPr>
          <p:nvPr>
            <p:ph idx="1"/>
          </p:nvPr>
        </p:nvSpPr>
        <p:spPr>
          <a:xfrm>
            <a:off x="713961" y="2504192"/>
            <a:ext cx="10515600" cy="4302125"/>
          </a:xfrm>
        </p:spPr>
        <p:txBody>
          <a:bodyPr>
            <a:normAutofit fontScale="92500" lnSpcReduction="10000"/>
          </a:bodyPr>
          <a:lstStyle/>
          <a:p>
            <a:pPr marL="0" indent="0">
              <a:buNone/>
            </a:pPr>
            <a:r>
              <a:rPr lang="en-US" sz="1800" dirty="0"/>
              <a:t>When considering transfers of funds to other units of government, special unit of government, public benefit corporation, or private nonprofit</a:t>
            </a:r>
          </a:p>
          <a:p>
            <a:r>
              <a:rPr lang="en-US" sz="1800" b="1" dirty="0"/>
              <a:t>State, local, territorial, and Tribal governments that receive a Federal award directly from a Federal awarding agency, such as Treasury, are “recipients.” </a:t>
            </a:r>
            <a:r>
              <a:rPr lang="en-US" sz="1800" dirty="0"/>
              <a:t>A transferee receiving a transfer from a recipient under sections 602(c)(3) and 603(c)(3) will be a subrecipient. </a:t>
            </a:r>
          </a:p>
          <a:p>
            <a:r>
              <a:rPr lang="en-US" sz="1800" b="1" dirty="0"/>
              <a:t>Subrecipients are entities that receive a subaward from a recipient to carry out a program or project on behalf of the recipient with the recipient’s Federal award funding. </a:t>
            </a:r>
          </a:p>
          <a:p>
            <a:r>
              <a:rPr lang="en-US" sz="1800" dirty="0"/>
              <a:t>Once Fiscal Recovery Funds are received, the transferee must abide by the restrictions on use applicable to the transferor under the ARPA and other applicable law and program guidance</a:t>
            </a:r>
          </a:p>
          <a:p>
            <a:r>
              <a:rPr lang="en-US" sz="1800" b="1" dirty="0"/>
              <a:t>The recipient remains responsible for monitoring and overseeing the subrecipient’s use of Fiscal Recovery Funds and other activities related to the award to ensure that the subrecipient complies with the statutory and regulatory requirements and the terms and conditions of the award. </a:t>
            </a:r>
          </a:p>
          <a:p>
            <a:r>
              <a:rPr lang="en-US" sz="1800" dirty="0"/>
              <a:t>Recipients also remain responsible for reporting to Treasury on their subrecipients’ use of payments from the Fiscal Recovery Funds for the duration of the award. </a:t>
            </a:r>
          </a:p>
          <a:p>
            <a:r>
              <a:rPr lang="en-US" sz="1800" dirty="0"/>
              <a:t>Transfers from local government to the State will not make the State a subrecipient, and Treasury will modify awards upon notification</a:t>
            </a:r>
          </a:p>
        </p:txBody>
      </p:sp>
      <p:pic>
        <p:nvPicPr>
          <p:cNvPr id="4" name="Picture 3" descr="Chart, scatter chart&#10;&#10;Description automatically generated">
            <a:extLst>
              <a:ext uri="{FF2B5EF4-FFF2-40B4-BE49-F238E27FC236}">
                <a16:creationId xmlns:a16="http://schemas.microsoft.com/office/drawing/2014/main" id="{3FCA320B-4FCD-43CA-B054-D77BB9D90B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TextBox 4">
            <a:extLst>
              <a:ext uri="{FF2B5EF4-FFF2-40B4-BE49-F238E27FC236}">
                <a16:creationId xmlns:a16="http://schemas.microsoft.com/office/drawing/2014/main" id="{FBEC4BDB-0405-4C2D-93FA-B830F459D97D}"/>
              </a:ext>
            </a:extLst>
          </p:cNvPr>
          <p:cNvSpPr txBox="1"/>
          <p:nvPr/>
        </p:nvSpPr>
        <p:spPr>
          <a:xfrm>
            <a:off x="442946" y="1496988"/>
            <a:ext cx="11306108" cy="1200329"/>
          </a:xfrm>
          <a:prstGeom prst="rect">
            <a:avLst/>
          </a:prstGeom>
          <a:noFill/>
        </p:spPr>
        <p:txBody>
          <a:bodyPr wrap="none" rtlCol="0">
            <a:spAutoFit/>
          </a:bodyPr>
          <a:lstStyle/>
          <a:p>
            <a:r>
              <a:rPr lang="en-US" sz="1800" dirty="0">
                <a:effectLst/>
                <a:latin typeface="Calibri" panose="020F0502020204030204" pitchFamily="34" charset="0"/>
                <a:ea typeface="Calibri" panose="020F0502020204030204" pitchFamily="34" charset="0"/>
              </a:rPr>
              <a:t>Recipient means a State, Territory, Tribal government, metropolitan city, </a:t>
            </a:r>
            <a:r>
              <a:rPr lang="en-US" sz="1800" dirty="0" err="1">
                <a:effectLst/>
                <a:latin typeface="Calibri" panose="020F0502020204030204" pitchFamily="34" charset="0"/>
                <a:ea typeface="Calibri" panose="020F0502020204030204" pitchFamily="34" charset="0"/>
              </a:rPr>
              <a:t>nonentitlement</a:t>
            </a:r>
            <a:r>
              <a:rPr lang="en-US" sz="1800" dirty="0">
                <a:effectLst/>
                <a:latin typeface="Calibri" panose="020F0502020204030204" pitchFamily="34" charset="0"/>
                <a:ea typeface="Calibri" panose="020F0502020204030204" pitchFamily="34" charset="0"/>
              </a:rPr>
              <a:t> unit of local government, </a:t>
            </a:r>
          </a:p>
          <a:p>
            <a:r>
              <a:rPr lang="en-US" sz="1800" dirty="0">
                <a:effectLst/>
                <a:latin typeface="Calibri" panose="020F0502020204030204" pitchFamily="34" charset="0"/>
                <a:ea typeface="Calibri" panose="020F0502020204030204" pitchFamily="34" charset="0"/>
              </a:rPr>
              <a:t>county, or unit of general local government that receives a payment made under section 602(b) or 603(b) of the Social </a:t>
            </a:r>
          </a:p>
          <a:p>
            <a:r>
              <a:rPr lang="en-US" sz="1800" dirty="0">
                <a:effectLst/>
                <a:latin typeface="Calibri" panose="020F0502020204030204" pitchFamily="34" charset="0"/>
                <a:ea typeface="Calibri" panose="020F0502020204030204" pitchFamily="34" charset="0"/>
              </a:rPr>
              <a:t>Security Act or transfer pursuant to section 603(c)(4) of the Social Security Act</a:t>
            </a:r>
          </a:p>
          <a:p>
            <a:endParaRPr lang="en-US" dirty="0"/>
          </a:p>
        </p:txBody>
      </p:sp>
      <p:sp>
        <p:nvSpPr>
          <p:cNvPr id="6" name="Slide Number Placeholder 5">
            <a:extLst>
              <a:ext uri="{FF2B5EF4-FFF2-40B4-BE49-F238E27FC236}">
                <a16:creationId xmlns:a16="http://schemas.microsoft.com/office/drawing/2014/main" id="{898C71FA-7259-4D60-AA15-1C396CB4CAE5}"/>
              </a:ext>
            </a:extLst>
          </p:cNvPr>
          <p:cNvSpPr>
            <a:spLocks noGrp="1"/>
          </p:cNvSpPr>
          <p:nvPr>
            <p:ph type="sldNum" sz="quarter" idx="12"/>
          </p:nvPr>
        </p:nvSpPr>
        <p:spPr/>
        <p:txBody>
          <a:bodyPr/>
          <a:lstStyle/>
          <a:p>
            <a:fld id="{7418BEFE-CEC8-4536-AE9E-8949F7C31F5D}" type="slidenum">
              <a:rPr lang="en-US" smtClean="0"/>
              <a:t>26</a:t>
            </a:fld>
            <a:endParaRPr lang="en-US"/>
          </a:p>
        </p:txBody>
      </p:sp>
    </p:spTree>
    <p:extLst>
      <p:ext uri="{BB962C8B-B14F-4D97-AF65-F5344CB8AC3E}">
        <p14:creationId xmlns:p14="http://schemas.microsoft.com/office/powerpoint/2010/main" val="4023664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0807E-1F87-47C6-B9C7-E926B795E506}"/>
              </a:ext>
            </a:extLst>
          </p:cNvPr>
          <p:cNvSpPr>
            <a:spLocks noGrp="1"/>
          </p:cNvSpPr>
          <p:nvPr>
            <p:ph type="title"/>
          </p:nvPr>
        </p:nvSpPr>
        <p:spPr/>
        <p:txBody>
          <a:bodyPr/>
          <a:lstStyle/>
          <a:p>
            <a:r>
              <a:rPr lang="en-US" dirty="0"/>
              <a:t>Other</a:t>
            </a:r>
          </a:p>
        </p:txBody>
      </p:sp>
      <p:sp>
        <p:nvSpPr>
          <p:cNvPr id="3" name="Content Placeholder 2">
            <a:extLst>
              <a:ext uri="{FF2B5EF4-FFF2-40B4-BE49-F238E27FC236}">
                <a16:creationId xmlns:a16="http://schemas.microsoft.com/office/drawing/2014/main" id="{35C50832-68AF-4814-A2E3-FA288853A323}"/>
              </a:ext>
            </a:extLst>
          </p:cNvPr>
          <p:cNvSpPr>
            <a:spLocks noGrp="1"/>
          </p:cNvSpPr>
          <p:nvPr>
            <p:ph idx="1"/>
          </p:nvPr>
        </p:nvSpPr>
        <p:spPr>
          <a:xfrm>
            <a:off x="838200" y="1825625"/>
            <a:ext cx="10515600" cy="4667250"/>
          </a:xfrm>
        </p:spPr>
        <p:txBody>
          <a:bodyPr>
            <a:normAutofit fontScale="70000" lnSpcReduction="20000"/>
          </a:bodyPr>
          <a:lstStyle/>
          <a:p>
            <a:r>
              <a:rPr lang="en-US" dirty="0"/>
              <a:t>Assessing whether a program or service “responds” to public health emergency</a:t>
            </a:r>
          </a:p>
          <a:p>
            <a:pPr lvl="1"/>
            <a:r>
              <a:rPr lang="en-US" dirty="0"/>
              <a:t>Identify a need or negative impact</a:t>
            </a:r>
          </a:p>
          <a:p>
            <a:pPr lvl="1"/>
            <a:r>
              <a:rPr lang="en-US" dirty="0"/>
              <a:t>Identify how the program, service, or other intervention addresses that</a:t>
            </a:r>
          </a:p>
          <a:p>
            <a:r>
              <a:rPr lang="en-US" dirty="0"/>
              <a:t>Treasury encourages recipients to provide assistance to those households, businesses, and non-profits in communities most disproportionately impacted by the pandemic. </a:t>
            </a:r>
          </a:p>
          <a:p>
            <a:r>
              <a:rPr lang="en-US" dirty="0"/>
              <a:t>Recipients may use payments from the Fiscal Recovery Funds to facilitate access to resources that improve health outcomes, including services that connect residents with health care resources and public assistance programs and build healthier environments</a:t>
            </a:r>
          </a:p>
          <a:p>
            <a:r>
              <a:rPr lang="en-US" dirty="0"/>
              <a:t>Eligible uses that respond to the negative economic impacts of the public health emergency must be designed to address an economic harm resulting from or exacerbated by the public health emergency</a:t>
            </a:r>
          </a:p>
          <a:p>
            <a:r>
              <a:rPr lang="en-US" dirty="0"/>
              <a:t>Assistance or aid to individuals or businesses that did not experience a negative economic impact from the public health emergency would not be an eligible use under this category</a:t>
            </a:r>
          </a:p>
          <a:p>
            <a:r>
              <a:rPr lang="en-US" dirty="0"/>
              <a:t>A recipient must comply with all other applicable Federal statutes, regulations, and executive orders, and a recipient shall provide for compliance with the American Rescue Plan Act, this Subpart, and any interpretive guidance by other parties in any agreements it enters into with other parties relating to these funds</a:t>
            </a:r>
          </a:p>
        </p:txBody>
      </p:sp>
      <p:pic>
        <p:nvPicPr>
          <p:cNvPr id="4" name="Picture 3" descr="Chart, scatter chart&#10;&#10;Description automatically generated">
            <a:extLst>
              <a:ext uri="{FF2B5EF4-FFF2-40B4-BE49-F238E27FC236}">
                <a16:creationId xmlns:a16="http://schemas.microsoft.com/office/drawing/2014/main" id="{59B3C459-F907-4314-948D-0B669223CE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F5E98C65-2C74-4C25-A5FC-2E4546A6AF7B}"/>
              </a:ext>
            </a:extLst>
          </p:cNvPr>
          <p:cNvSpPr>
            <a:spLocks noGrp="1"/>
          </p:cNvSpPr>
          <p:nvPr>
            <p:ph type="sldNum" sz="quarter" idx="12"/>
          </p:nvPr>
        </p:nvSpPr>
        <p:spPr/>
        <p:txBody>
          <a:bodyPr/>
          <a:lstStyle/>
          <a:p>
            <a:fld id="{7418BEFE-CEC8-4536-AE9E-8949F7C31F5D}" type="slidenum">
              <a:rPr lang="en-US" smtClean="0"/>
              <a:t>27</a:t>
            </a:fld>
            <a:endParaRPr lang="en-US"/>
          </a:p>
        </p:txBody>
      </p:sp>
    </p:spTree>
    <p:extLst>
      <p:ext uri="{BB962C8B-B14F-4D97-AF65-F5344CB8AC3E}">
        <p14:creationId xmlns:p14="http://schemas.microsoft.com/office/powerpoint/2010/main" val="910583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E096-8EA8-411A-B141-0DCD8EEE248F}"/>
              </a:ext>
            </a:extLst>
          </p:cNvPr>
          <p:cNvSpPr>
            <a:spLocks noGrp="1"/>
          </p:cNvSpPr>
          <p:nvPr>
            <p:ph type="title"/>
          </p:nvPr>
        </p:nvSpPr>
        <p:spPr/>
        <p:txBody>
          <a:bodyPr/>
          <a:lstStyle/>
          <a:p>
            <a:r>
              <a:rPr lang="en-US" dirty="0"/>
              <a:t>States and Tribes</a:t>
            </a:r>
          </a:p>
        </p:txBody>
      </p:sp>
      <p:sp>
        <p:nvSpPr>
          <p:cNvPr id="3" name="Content Placeholder 2">
            <a:extLst>
              <a:ext uri="{FF2B5EF4-FFF2-40B4-BE49-F238E27FC236}">
                <a16:creationId xmlns:a16="http://schemas.microsoft.com/office/drawing/2014/main" id="{E0B942E2-1B5E-4D79-9957-4C8CA55915CD}"/>
              </a:ext>
            </a:extLst>
          </p:cNvPr>
          <p:cNvSpPr>
            <a:spLocks noGrp="1"/>
          </p:cNvSpPr>
          <p:nvPr>
            <p:ph idx="1"/>
          </p:nvPr>
        </p:nvSpPr>
        <p:spPr/>
        <p:txBody>
          <a:bodyPr>
            <a:normAutofit fontScale="70000" lnSpcReduction="20000"/>
          </a:bodyPr>
          <a:lstStyle/>
          <a:p>
            <a:r>
              <a:rPr lang="en-US" dirty="0"/>
              <a:t>May transfer Fiscal Recovery Funds to other constituent units of government or private entities beyond those specified in the statute</a:t>
            </a:r>
          </a:p>
          <a:p>
            <a:r>
              <a:rPr lang="en-US" b="1" dirty="0"/>
              <a:t>State receipt of funds in two tranches, if unemployment not greater than 2% higher than pre-pandemic</a:t>
            </a:r>
          </a:p>
          <a:p>
            <a:r>
              <a:rPr lang="en-US" dirty="0"/>
              <a:t>Replenish State Unemployment Insurance Trust Funds to pre-pandemic balances as of January 27, 2020</a:t>
            </a:r>
          </a:p>
          <a:p>
            <a:r>
              <a:rPr lang="en-US" b="1" dirty="0"/>
              <a:t>For lost revenues, the definition of general revenue would include all revenue from Tribal enterprises, as this revenue is generated from economic activity and is available to fund government services. </a:t>
            </a:r>
          </a:p>
          <a:p>
            <a:r>
              <a:rPr lang="en-US" dirty="0"/>
              <a:t>Prohibits the use of Fiscal Recovery Funds to directly or indirectly offset a reduction in net tax revenue resulting from a change in law, regulation, or administrative interpretation during the covered period</a:t>
            </a:r>
          </a:p>
          <a:p>
            <a:pPr lvl="1"/>
            <a:r>
              <a:rPr lang="en-US" dirty="0"/>
              <a:t>Three sources of funds that may offset a reduction in net tax revenue other than Fiscal Recovery Funds—organic growth, increases in revenue (e.g., an increase in a tax rate), and certain cuts in spending</a:t>
            </a:r>
          </a:p>
          <a:p>
            <a:r>
              <a:rPr lang="en-US" dirty="0"/>
              <a:t>Payments from the Fiscal Recovery Funds may not be used to satisfy the State share of Medicaid</a:t>
            </a:r>
          </a:p>
          <a:p>
            <a:endParaRPr lang="en-US" dirty="0"/>
          </a:p>
        </p:txBody>
      </p:sp>
      <p:pic>
        <p:nvPicPr>
          <p:cNvPr id="4" name="Picture 3" descr="Chart, scatter chart&#10;&#10;Description automatically generated">
            <a:extLst>
              <a:ext uri="{FF2B5EF4-FFF2-40B4-BE49-F238E27FC236}">
                <a16:creationId xmlns:a16="http://schemas.microsoft.com/office/drawing/2014/main" id="{10D345E1-5C86-4B88-A6B7-32D8AAC6B2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BBDB8965-1FAD-47FF-A749-7925A4DFA400}"/>
              </a:ext>
            </a:extLst>
          </p:cNvPr>
          <p:cNvSpPr>
            <a:spLocks noGrp="1"/>
          </p:cNvSpPr>
          <p:nvPr>
            <p:ph type="sldNum" sz="quarter" idx="12"/>
          </p:nvPr>
        </p:nvSpPr>
        <p:spPr/>
        <p:txBody>
          <a:bodyPr/>
          <a:lstStyle/>
          <a:p>
            <a:fld id="{7418BEFE-CEC8-4536-AE9E-8949F7C31F5D}" type="slidenum">
              <a:rPr lang="en-US" smtClean="0"/>
              <a:t>28</a:t>
            </a:fld>
            <a:endParaRPr lang="en-US"/>
          </a:p>
        </p:txBody>
      </p:sp>
    </p:spTree>
    <p:extLst>
      <p:ext uri="{BB962C8B-B14F-4D97-AF65-F5344CB8AC3E}">
        <p14:creationId xmlns:p14="http://schemas.microsoft.com/office/powerpoint/2010/main" val="17812202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28812-B0C7-4ADF-B55B-9331DB6F1309}"/>
              </a:ext>
            </a:extLst>
          </p:cNvPr>
          <p:cNvSpPr>
            <a:spLocks noGrp="1"/>
          </p:cNvSpPr>
          <p:nvPr>
            <p:ph type="title"/>
          </p:nvPr>
        </p:nvSpPr>
        <p:spPr/>
        <p:txBody>
          <a:bodyPr/>
          <a:lstStyle/>
          <a:p>
            <a:r>
              <a:rPr lang="en-US" dirty="0"/>
              <a:t>QCT and Tribes – Eligible Uses</a:t>
            </a:r>
          </a:p>
        </p:txBody>
      </p:sp>
      <p:sp>
        <p:nvSpPr>
          <p:cNvPr id="3" name="Content Placeholder 2">
            <a:extLst>
              <a:ext uri="{FF2B5EF4-FFF2-40B4-BE49-F238E27FC236}">
                <a16:creationId xmlns:a16="http://schemas.microsoft.com/office/drawing/2014/main" id="{792962C9-64A8-4831-AF67-2B896DF1377D}"/>
              </a:ext>
            </a:extLst>
          </p:cNvPr>
          <p:cNvSpPr>
            <a:spLocks noGrp="1"/>
          </p:cNvSpPr>
          <p:nvPr>
            <p:ph idx="1"/>
          </p:nvPr>
        </p:nvSpPr>
        <p:spPr>
          <a:xfrm>
            <a:off x="838200" y="1825625"/>
            <a:ext cx="8218714" cy="4667250"/>
          </a:xfrm>
        </p:spPr>
        <p:txBody>
          <a:bodyPr>
            <a:normAutofit fontScale="77500" lnSpcReduction="20000"/>
          </a:bodyPr>
          <a:lstStyle/>
          <a:p>
            <a:r>
              <a:rPr lang="en-US" dirty="0"/>
              <a:t>Services to address homelessness such as supportive housing, and to improve access to stable, affordable housing among unhoused individuals; </a:t>
            </a:r>
          </a:p>
          <a:p>
            <a:r>
              <a:rPr lang="en-US" dirty="0"/>
              <a:t>Affordable housing development to increase supply of affordable and high-quality living units; </a:t>
            </a:r>
          </a:p>
          <a:p>
            <a:r>
              <a:rPr lang="en-US" dirty="0"/>
              <a:t>Housing vouchers, residential counseling, or housing navigation assistance to facilitate household moves to neighborhoods with high levels of economic opportunity and mobility for low-income residents, to help residents increase their economic opportunity and reduce concentrated areas of low economic opportunity.</a:t>
            </a:r>
          </a:p>
          <a:p>
            <a:r>
              <a:rPr lang="en-US" dirty="0"/>
              <a:t>New, expanded, or enhanced early learning services, including pre-kindergarten, Head Start, or partnerships between pre-kindergarten programs and local education authorities, or administration of those services; </a:t>
            </a:r>
          </a:p>
          <a:p>
            <a:r>
              <a:rPr lang="en-US" dirty="0"/>
              <a:t>Providing assistance to high-poverty school districts to advance equitable funding across districts and geographies; </a:t>
            </a:r>
          </a:p>
        </p:txBody>
      </p:sp>
      <p:pic>
        <p:nvPicPr>
          <p:cNvPr id="4" name="Picture 3" descr="Chart, scatter chart&#10;&#10;Description automatically generated">
            <a:extLst>
              <a:ext uri="{FF2B5EF4-FFF2-40B4-BE49-F238E27FC236}">
                <a16:creationId xmlns:a16="http://schemas.microsoft.com/office/drawing/2014/main" id="{B7AF0F7D-B2B7-442A-B306-2B600023B1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TextBox 4">
            <a:extLst>
              <a:ext uri="{FF2B5EF4-FFF2-40B4-BE49-F238E27FC236}">
                <a16:creationId xmlns:a16="http://schemas.microsoft.com/office/drawing/2014/main" id="{7065912A-0041-452D-BB12-F78ABE45C7AB}"/>
              </a:ext>
            </a:extLst>
          </p:cNvPr>
          <p:cNvSpPr txBox="1"/>
          <p:nvPr/>
        </p:nvSpPr>
        <p:spPr>
          <a:xfrm>
            <a:off x="9056914" y="1690688"/>
            <a:ext cx="2947240" cy="4247317"/>
          </a:xfrm>
          <a:prstGeom prst="rect">
            <a:avLst/>
          </a:prstGeom>
          <a:noFill/>
        </p:spPr>
        <p:txBody>
          <a:bodyPr wrap="square" rtlCol="0">
            <a:spAutoFit/>
          </a:bodyPr>
          <a:lstStyle/>
          <a:p>
            <a:r>
              <a:rPr lang="en-US" b="1" dirty="0"/>
              <a:t>Qualified NM Census Tracts:</a:t>
            </a:r>
          </a:p>
          <a:p>
            <a:pPr marL="285750" indent="-285750">
              <a:buFontTx/>
              <a:buChar char="-"/>
            </a:pPr>
            <a:r>
              <a:rPr lang="en-US" dirty="0"/>
              <a:t>Bethel Census</a:t>
            </a:r>
          </a:p>
          <a:p>
            <a:pPr marL="285750" indent="-285750">
              <a:buFontTx/>
              <a:buChar char="-"/>
            </a:pPr>
            <a:r>
              <a:rPr lang="en-US" dirty="0"/>
              <a:t>Dillingham Census</a:t>
            </a:r>
          </a:p>
          <a:p>
            <a:pPr marL="285750" indent="-285750">
              <a:buFontTx/>
              <a:buChar char="-"/>
            </a:pPr>
            <a:r>
              <a:rPr lang="en-US" dirty="0"/>
              <a:t>Kenai Peninsula Borough</a:t>
            </a:r>
          </a:p>
          <a:p>
            <a:pPr marL="285750" indent="-285750">
              <a:buFontTx/>
              <a:buChar char="-"/>
            </a:pPr>
            <a:r>
              <a:rPr lang="en-US" dirty="0" err="1"/>
              <a:t>Kusilvak</a:t>
            </a:r>
            <a:r>
              <a:rPr lang="en-US" dirty="0"/>
              <a:t> Census</a:t>
            </a:r>
          </a:p>
          <a:p>
            <a:pPr marL="285750" indent="-285750">
              <a:buFontTx/>
              <a:buChar char="-"/>
            </a:pPr>
            <a:r>
              <a:rPr lang="en-US" dirty="0"/>
              <a:t>Nome Census </a:t>
            </a:r>
          </a:p>
          <a:p>
            <a:pPr marL="285750" indent="-285750">
              <a:buFontTx/>
              <a:buChar char="-"/>
            </a:pPr>
            <a:r>
              <a:rPr lang="en-US" dirty="0"/>
              <a:t>Northwest Arctic Borough</a:t>
            </a:r>
          </a:p>
          <a:p>
            <a:pPr marL="285750" indent="-285750">
              <a:buFontTx/>
              <a:buChar char="-"/>
            </a:pPr>
            <a:r>
              <a:rPr lang="en-US" dirty="0"/>
              <a:t>Valdez-Cordova Census</a:t>
            </a:r>
          </a:p>
          <a:p>
            <a:pPr marL="285750" indent="-285750">
              <a:buFontTx/>
              <a:buChar char="-"/>
            </a:pPr>
            <a:r>
              <a:rPr lang="en-US" dirty="0"/>
              <a:t>Yukon-Koyukuk Census</a:t>
            </a:r>
          </a:p>
          <a:p>
            <a:pPr marL="285750" indent="-285750">
              <a:buFontTx/>
              <a:buChar char="-"/>
            </a:pPr>
            <a:endParaRPr lang="en-US" dirty="0"/>
          </a:p>
          <a:p>
            <a:r>
              <a:rPr lang="en-US" dirty="0"/>
              <a:t>Metro</a:t>
            </a:r>
          </a:p>
          <a:p>
            <a:pPr marL="285750" indent="-285750">
              <a:buFont typeface="Arial" panose="020B0604020202020204" pitchFamily="34" charset="0"/>
              <a:buChar char="•"/>
            </a:pPr>
            <a:r>
              <a:rPr lang="en-US" dirty="0"/>
              <a:t>Anchorage</a:t>
            </a:r>
          </a:p>
          <a:p>
            <a:pPr marL="285750" indent="-285750">
              <a:buFont typeface="Arial" panose="020B0604020202020204" pitchFamily="34" charset="0"/>
              <a:buChar char="•"/>
            </a:pPr>
            <a:r>
              <a:rPr lang="en-US" dirty="0"/>
              <a:t>Mat </a:t>
            </a:r>
            <a:r>
              <a:rPr lang="en-US" dirty="0" err="1"/>
              <a:t>Su</a:t>
            </a:r>
            <a:endParaRPr lang="en-US" dirty="0"/>
          </a:p>
          <a:p>
            <a:pPr marL="285750" indent="-285750">
              <a:buFont typeface="Arial" panose="020B0604020202020204" pitchFamily="34" charset="0"/>
              <a:buChar char="•"/>
            </a:pPr>
            <a:r>
              <a:rPr lang="en-US" dirty="0"/>
              <a:t>Fairbanks North Star</a:t>
            </a:r>
          </a:p>
          <a:p>
            <a:pPr marL="285750" indent="-285750">
              <a:buFontTx/>
              <a:buChar char="-"/>
            </a:pPr>
            <a:endParaRPr lang="en-US" dirty="0"/>
          </a:p>
        </p:txBody>
      </p:sp>
      <p:sp>
        <p:nvSpPr>
          <p:cNvPr id="6" name="Slide Number Placeholder 5">
            <a:extLst>
              <a:ext uri="{FF2B5EF4-FFF2-40B4-BE49-F238E27FC236}">
                <a16:creationId xmlns:a16="http://schemas.microsoft.com/office/drawing/2014/main" id="{284BC843-9869-4768-9085-02CA85B9BAE4}"/>
              </a:ext>
            </a:extLst>
          </p:cNvPr>
          <p:cNvSpPr>
            <a:spLocks noGrp="1"/>
          </p:cNvSpPr>
          <p:nvPr>
            <p:ph type="sldNum" sz="quarter" idx="12"/>
          </p:nvPr>
        </p:nvSpPr>
        <p:spPr/>
        <p:txBody>
          <a:bodyPr/>
          <a:lstStyle/>
          <a:p>
            <a:fld id="{7418BEFE-CEC8-4536-AE9E-8949F7C31F5D}" type="slidenum">
              <a:rPr lang="en-US" smtClean="0"/>
              <a:t>29</a:t>
            </a:fld>
            <a:endParaRPr lang="en-US"/>
          </a:p>
        </p:txBody>
      </p:sp>
    </p:spTree>
    <p:extLst>
      <p:ext uri="{BB962C8B-B14F-4D97-AF65-F5344CB8AC3E}">
        <p14:creationId xmlns:p14="http://schemas.microsoft.com/office/powerpoint/2010/main" val="3770927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A5EB4-6310-4B23-93A1-892C87A44123}"/>
              </a:ext>
            </a:extLst>
          </p:cNvPr>
          <p:cNvSpPr>
            <a:spLocks noGrp="1"/>
          </p:cNvSpPr>
          <p:nvPr>
            <p:ph type="title"/>
          </p:nvPr>
        </p:nvSpPr>
        <p:spPr/>
        <p:txBody>
          <a:bodyPr/>
          <a:lstStyle/>
          <a:p>
            <a:r>
              <a:rPr lang="en-US" dirty="0"/>
              <a:t>Funding Allocations</a:t>
            </a:r>
          </a:p>
        </p:txBody>
      </p:sp>
      <p:pic>
        <p:nvPicPr>
          <p:cNvPr id="4" name="Content Placeholder 3">
            <a:extLst>
              <a:ext uri="{FF2B5EF4-FFF2-40B4-BE49-F238E27FC236}">
                <a16:creationId xmlns:a16="http://schemas.microsoft.com/office/drawing/2014/main" id="{72B2507D-B47A-4D29-9160-7EA297A22DB7}"/>
              </a:ext>
            </a:extLst>
          </p:cNvPr>
          <p:cNvPicPr>
            <a:picLocks noGrp="1" noChangeAspect="1"/>
          </p:cNvPicPr>
          <p:nvPr>
            <p:ph idx="1"/>
          </p:nvPr>
        </p:nvPicPr>
        <p:blipFill>
          <a:blip r:embed="rId2"/>
          <a:stretch>
            <a:fillRect/>
          </a:stretch>
        </p:blipFill>
        <p:spPr>
          <a:xfrm>
            <a:off x="6820425" y="33850"/>
            <a:ext cx="5117122" cy="6459025"/>
          </a:xfrm>
          <a:prstGeom prst="rect">
            <a:avLst/>
          </a:prstGeom>
        </p:spPr>
      </p:pic>
      <p:sp>
        <p:nvSpPr>
          <p:cNvPr id="5" name="TextBox 4">
            <a:extLst>
              <a:ext uri="{FF2B5EF4-FFF2-40B4-BE49-F238E27FC236}">
                <a16:creationId xmlns:a16="http://schemas.microsoft.com/office/drawing/2014/main" id="{1C30F5E5-5969-4036-99E1-0539D56E466F}"/>
              </a:ext>
            </a:extLst>
          </p:cNvPr>
          <p:cNvSpPr txBox="1"/>
          <p:nvPr/>
        </p:nvSpPr>
        <p:spPr>
          <a:xfrm>
            <a:off x="838200" y="1596119"/>
            <a:ext cx="5456420" cy="5078313"/>
          </a:xfrm>
          <a:prstGeom prst="rect">
            <a:avLst/>
          </a:prstGeom>
          <a:noFill/>
        </p:spPr>
        <p:txBody>
          <a:bodyPr wrap="square" rtlCol="0">
            <a:spAutoFit/>
          </a:bodyPr>
          <a:lstStyle/>
          <a:p>
            <a:r>
              <a:rPr lang="en-US" dirty="0"/>
              <a:t>State of Alaska			</a:t>
            </a:r>
            <a:r>
              <a:rPr lang="en-US" sz="1800" b="0" i="0" u="none" strike="noStrike" baseline="0" dirty="0">
                <a:solidFill>
                  <a:srgbClr val="000000"/>
                </a:solidFill>
                <a:latin typeface="Times New Roman" panose="02020603050405020304" pitchFamily="18" charset="0"/>
              </a:rPr>
              <a:t>$1,011,788,220</a:t>
            </a:r>
            <a:endParaRPr lang="en-US" dirty="0"/>
          </a:p>
          <a:p>
            <a:endParaRPr lang="en-US" dirty="0"/>
          </a:p>
          <a:p>
            <a:r>
              <a:rPr lang="en-US" dirty="0"/>
              <a:t>Boroughs and Census Areas		$142,094,040</a:t>
            </a:r>
          </a:p>
          <a:p>
            <a:pPr marL="285750" indent="-285750">
              <a:buFont typeface="Arial" panose="020B0604020202020204" pitchFamily="34" charset="0"/>
              <a:buChar char="•"/>
            </a:pPr>
            <a:r>
              <a:rPr lang="en-US" dirty="0"/>
              <a:t>Rough math census cities = $242/pp</a:t>
            </a:r>
          </a:p>
          <a:p>
            <a:endParaRPr lang="en-US" dirty="0"/>
          </a:p>
          <a:p>
            <a:r>
              <a:rPr lang="en-US" dirty="0"/>
              <a:t>Entitlement Cities</a:t>
            </a:r>
          </a:p>
          <a:p>
            <a:pPr marL="285750" indent="-285750">
              <a:buFont typeface="Arial" panose="020B0604020202020204" pitchFamily="34" charset="0"/>
              <a:buChar char="•"/>
            </a:pPr>
            <a:r>
              <a:rPr lang="en-US" dirty="0"/>
              <a:t>Anchorage			$47,376,742</a:t>
            </a:r>
          </a:p>
          <a:p>
            <a:pPr marL="285750" indent="-285750">
              <a:buFont typeface="Arial" panose="020B0604020202020204" pitchFamily="34" charset="0"/>
              <a:buChar char="•"/>
            </a:pPr>
            <a:r>
              <a:rPr lang="en-US" dirty="0"/>
              <a:t>Fairbanks			$5,551,822</a:t>
            </a:r>
          </a:p>
          <a:p>
            <a:pPr marL="285750" indent="-285750">
              <a:buFontTx/>
              <a:buChar char="-"/>
            </a:pPr>
            <a:endParaRPr lang="en-US" dirty="0"/>
          </a:p>
          <a:p>
            <a:r>
              <a:rPr lang="en-US" dirty="0"/>
              <a:t>Non-entitlement Cities		$43,189,176</a:t>
            </a:r>
          </a:p>
          <a:p>
            <a:pPr marL="285750" indent="-285750">
              <a:buFont typeface="Arial" panose="020B0604020202020204" pitchFamily="34" charset="0"/>
              <a:buChar char="•"/>
            </a:pPr>
            <a:r>
              <a:rPr lang="en-US" dirty="0"/>
              <a:t>Rough math NEUs = $237/pp</a:t>
            </a:r>
          </a:p>
          <a:p>
            <a:endParaRPr lang="en-US" dirty="0"/>
          </a:p>
          <a:p>
            <a:r>
              <a:rPr lang="en-US" dirty="0"/>
              <a:t>Tribes				$400,000,000+</a:t>
            </a:r>
          </a:p>
          <a:p>
            <a:pPr marL="285750" indent="-285750">
              <a:buFont typeface="Arial" panose="020B0604020202020204" pitchFamily="34" charset="0"/>
              <a:buChar char="•"/>
            </a:pPr>
            <a:r>
              <a:rPr lang="en-US" dirty="0"/>
              <a:t>Base </a:t>
            </a:r>
          </a:p>
          <a:p>
            <a:pPr marL="285750" indent="-285750">
              <a:buFont typeface="Arial" panose="020B0604020202020204" pitchFamily="34" charset="0"/>
              <a:buChar char="•"/>
            </a:pPr>
            <a:r>
              <a:rPr lang="en-US" dirty="0"/>
              <a:t>Tribal enrollment + employees</a:t>
            </a:r>
          </a:p>
          <a:p>
            <a:pPr marL="285750" indent="-285750">
              <a:buFont typeface="Arial" panose="020B0604020202020204" pitchFamily="34" charset="0"/>
              <a:buChar char="•"/>
            </a:pPr>
            <a:endParaRPr lang="en-US" dirty="0"/>
          </a:p>
          <a:p>
            <a:r>
              <a:rPr lang="en-US" dirty="0"/>
              <a:t>Any of these may transfer to other units of government, or special units of government</a:t>
            </a:r>
          </a:p>
        </p:txBody>
      </p:sp>
      <p:sp>
        <p:nvSpPr>
          <p:cNvPr id="3" name="Slide Number Placeholder 2">
            <a:extLst>
              <a:ext uri="{FF2B5EF4-FFF2-40B4-BE49-F238E27FC236}">
                <a16:creationId xmlns:a16="http://schemas.microsoft.com/office/drawing/2014/main" id="{E86C5E88-887F-4B6C-9A71-AFB4F6D31EBA}"/>
              </a:ext>
            </a:extLst>
          </p:cNvPr>
          <p:cNvSpPr>
            <a:spLocks noGrp="1"/>
          </p:cNvSpPr>
          <p:nvPr>
            <p:ph type="sldNum" sz="quarter" idx="12"/>
          </p:nvPr>
        </p:nvSpPr>
        <p:spPr>
          <a:xfrm>
            <a:off x="8610600" y="6519120"/>
            <a:ext cx="2743200" cy="365125"/>
          </a:xfrm>
        </p:spPr>
        <p:txBody>
          <a:bodyPr/>
          <a:lstStyle/>
          <a:p>
            <a:fld id="{7418BEFE-CEC8-4536-AE9E-8949F7C31F5D}" type="slidenum">
              <a:rPr lang="en-US" smtClean="0"/>
              <a:t>3</a:t>
            </a:fld>
            <a:endParaRPr lang="en-US" dirty="0"/>
          </a:p>
        </p:txBody>
      </p:sp>
    </p:spTree>
    <p:extLst>
      <p:ext uri="{BB962C8B-B14F-4D97-AF65-F5344CB8AC3E}">
        <p14:creationId xmlns:p14="http://schemas.microsoft.com/office/powerpoint/2010/main" val="35647153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28812-B0C7-4ADF-B55B-9331DB6F1309}"/>
              </a:ext>
            </a:extLst>
          </p:cNvPr>
          <p:cNvSpPr>
            <a:spLocks noGrp="1"/>
          </p:cNvSpPr>
          <p:nvPr>
            <p:ph type="title"/>
          </p:nvPr>
        </p:nvSpPr>
        <p:spPr/>
        <p:txBody>
          <a:bodyPr/>
          <a:lstStyle/>
          <a:p>
            <a:r>
              <a:rPr lang="en-US" dirty="0"/>
              <a:t>QCT and Tribes – Eligible Uses</a:t>
            </a:r>
          </a:p>
        </p:txBody>
      </p:sp>
      <p:sp>
        <p:nvSpPr>
          <p:cNvPr id="3" name="Content Placeholder 2">
            <a:extLst>
              <a:ext uri="{FF2B5EF4-FFF2-40B4-BE49-F238E27FC236}">
                <a16:creationId xmlns:a16="http://schemas.microsoft.com/office/drawing/2014/main" id="{792962C9-64A8-4831-AF67-2B896DF1377D}"/>
              </a:ext>
            </a:extLst>
          </p:cNvPr>
          <p:cNvSpPr>
            <a:spLocks noGrp="1"/>
          </p:cNvSpPr>
          <p:nvPr>
            <p:ph idx="1"/>
          </p:nvPr>
        </p:nvSpPr>
        <p:spPr/>
        <p:txBody>
          <a:bodyPr>
            <a:normAutofit fontScale="85000" lnSpcReduction="20000"/>
          </a:bodyPr>
          <a:lstStyle/>
          <a:p>
            <a:r>
              <a:rPr lang="en-US" dirty="0"/>
              <a:t>Evidence-based educational services and practices to address the academic needs of students, including tutoring, summer, afterschool, and other extended learning and enrichment programs; </a:t>
            </a:r>
          </a:p>
          <a:p>
            <a:r>
              <a:rPr lang="en-US" dirty="0"/>
              <a:t>Evidence-based practices to address the social, emotional, and mental health needs of students</a:t>
            </a:r>
          </a:p>
          <a:p>
            <a:r>
              <a:rPr lang="en-US" dirty="0"/>
              <a:t>New or expanded high-quality childcare to provide safe and supportive care for children; </a:t>
            </a:r>
          </a:p>
          <a:p>
            <a:r>
              <a:rPr lang="en-US" dirty="0"/>
              <a:t>Home visiting programs to provide structured visits from health, parent educators, and social service professionals to pregnant women or families with young children to offer education and assistance navigating resources for economic support, health needs, or child development; </a:t>
            </a:r>
          </a:p>
          <a:p>
            <a:r>
              <a:rPr lang="en-US" dirty="0"/>
              <a:t>Enhanced services for child welfare-involved families and foster youth to provide support and training on child development, positive parenting, coping skills, or recovery for mental health and substance use challenges</a:t>
            </a:r>
          </a:p>
        </p:txBody>
      </p:sp>
      <p:pic>
        <p:nvPicPr>
          <p:cNvPr id="4" name="Picture 3" descr="Chart, scatter chart&#10;&#10;Description automatically generated">
            <a:extLst>
              <a:ext uri="{FF2B5EF4-FFF2-40B4-BE49-F238E27FC236}">
                <a16:creationId xmlns:a16="http://schemas.microsoft.com/office/drawing/2014/main" id="{7B543C05-7E0E-4B77-90D1-8E5C841A44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5F2955CD-0D5F-4EA6-B8AF-9DD8BB11D163}"/>
              </a:ext>
            </a:extLst>
          </p:cNvPr>
          <p:cNvSpPr>
            <a:spLocks noGrp="1"/>
          </p:cNvSpPr>
          <p:nvPr>
            <p:ph type="sldNum" sz="quarter" idx="12"/>
          </p:nvPr>
        </p:nvSpPr>
        <p:spPr/>
        <p:txBody>
          <a:bodyPr/>
          <a:lstStyle/>
          <a:p>
            <a:fld id="{7418BEFE-CEC8-4536-AE9E-8949F7C31F5D}" type="slidenum">
              <a:rPr lang="en-US" smtClean="0"/>
              <a:t>30</a:t>
            </a:fld>
            <a:endParaRPr lang="en-US"/>
          </a:p>
        </p:txBody>
      </p:sp>
    </p:spTree>
    <p:extLst>
      <p:ext uri="{BB962C8B-B14F-4D97-AF65-F5344CB8AC3E}">
        <p14:creationId xmlns:p14="http://schemas.microsoft.com/office/powerpoint/2010/main" val="786731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79E85-A128-4987-95F9-8D1E3102C221}"/>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BCAEAA79-66E7-4152-9C97-4D8F68CF82A2}"/>
              </a:ext>
            </a:extLst>
          </p:cNvPr>
          <p:cNvSpPr>
            <a:spLocks noGrp="1"/>
          </p:cNvSpPr>
          <p:nvPr>
            <p:ph idx="1"/>
          </p:nvPr>
        </p:nvSpPr>
        <p:spPr/>
        <p:txBody>
          <a:bodyPr>
            <a:normAutofit fontScale="70000" lnSpcReduction="20000"/>
          </a:bodyPr>
          <a:lstStyle/>
          <a:p>
            <a:r>
              <a:rPr lang="en-US" b="1" dirty="0"/>
              <a:t>County</a:t>
            </a:r>
            <a:r>
              <a:rPr lang="en-US" dirty="0"/>
              <a:t> means a county, parish, or other equivalent county division (as defined by the Census Bureau)</a:t>
            </a:r>
          </a:p>
          <a:p>
            <a:r>
              <a:rPr lang="en-US" b="1" dirty="0"/>
              <a:t>Covered benefits </a:t>
            </a:r>
            <a:r>
              <a:rPr lang="en-US" dirty="0"/>
              <a:t>include, but are not limited to, the costs of all types of leave (vacation, family-related, sick, military, bereavement, sabbatical, jury duty), employee insurance (health, life, dental, vision), retirement (pensions, 401(k)), unemployment benefit plans (Federal and State), workers’ compensation insurance, and Federal Insurance Contributions Act taxes (which includes Social Security and Medicare taxes)</a:t>
            </a:r>
          </a:p>
          <a:p>
            <a:r>
              <a:rPr lang="en-US" b="1" dirty="0"/>
              <a:t>Covered period </a:t>
            </a:r>
            <a:r>
              <a:rPr lang="en-US" dirty="0"/>
              <a:t>means, with respect to a State, Territory, or Tribal government, the period that: (1) Begins on March 3, 2021; and (2) Ends on the last day of the fiscal year of such State, Territory, or Tribal government in which all funds received by the State, Territory, or Tribal government from a payment made under section 602 or 603 of the Social Security Act have been expended or returned to, or recovered by, the Secretary</a:t>
            </a:r>
          </a:p>
          <a:p>
            <a:r>
              <a:rPr lang="en-US" b="1" dirty="0"/>
              <a:t>Intergovernmental transfers </a:t>
            </a:r>
            <a:r>
              <a:rPr lang="en-US" dirty="0"/>
              <a:t>means money received from other governments, including grants and shared taxes</a:t>
            </a:r>
          </a:p>
          <a:p>
            <a:r>
              <a:rPr lang="en-US" b="1" dirty="0" err="1"/>
              <a:t>Nonentitlement</a:t>
            </a:r>
            <a:r>
              <a:rPr lang="en-US" b="1" dirty="0"/>
              <a:t> unit </a:t>
            </a:r>
            <a:r>
              <a:rPr lang="en-US" dirty="0"/>
              <a:t>of local government means a “city,” as that term is defined in section 102(a)(5) of the Housing and Community Development Act of 1974 (42 U.S.C. 5302(a)(5)), that is not a metropolitan city. </a:t>
            </a:r>
          </a:p>
        </p:txBody>
      </p:sp>
      <p:pic>
        <p:nvPicPr>
          <p:cNvPr id="4" name="Picture 3" descr="Chart, scatter chart&#10;&#10;Description automatically generated">
            <a:extLst>
              <a:ext uri="{FF2B5EF4-FFF2-40B4-BE49-F238E27FC236}">
                <a16:creationId xmlns:a16="http://schemas.microsoft.com/office/drawing/2014/main" id="{72D1BA65-9A11-4642-91D8-28AAD119D4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D1A0DF66-8D5C-4C32-90E2-E18617DFC1C2}"/>
              </a:ext>
            </a:extLst>
          </p:cNvPr>
          <p:cNvSpPr>
            <a:spLocks noGrp="1"/>
          </p:cNvSpPr>
          <p:nvPr>
            <p:ph type="sldNum" sz="quarter" idx="12"/>
          </p:nvPr>
        </p:nvSpPr>
        <p:spPr/>
        <p:txBody>
          <a:bodyPr/>
          <a:lstStyle/>
          <a:p>
            <a:fld id="{7418BEFE-CEC8-4536-AE9E-8949F7C31F5D}" type="slidenum">
              <a:rPr lang="en-US" smtClean="0"/>
              <a:t>31</a:t>
            </a:fld>
            <a:endParaRPr lang="en-US"/>
          </a:p>
        </p:txBody>
      </p:sp>
    </p:spTree>
    <p:extLst>
      <p:ext uri="{BB962C8B-B14F-4D97-AF65-F5344CB8AC3E}">
        <p14:creationId xmlns:p14="http://schemas.microsoft.com/office/powerpoint/2010/main" val="18705859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8F0DA-8367-4689-B928-169EF42BDE4C}"/>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0351FA83-EBEB-4136-8207-F14DA473544F}"/>
              </a:ext>
            </a:extLst>
          </p:cNvPr>
          <p:cNvSpPr>
            <a:spLocks noGrp="1"/>
          </p:cNvSpPr>
          <p:nvPr>
            <p:ph idx="1"/>
          </p:nvPr>
        </p:nvSpPr>
        <p:spPr/>
        <p:txBody>
          <a:bodyPr>
            <a:normAutofit fontScale="85000" lnSpcReduction="20000"/>
          </a:bodyPr>
          <a:lstStyle/>
          <a:p>
            <a:r>
              <a:rPr lang="en-US" b="1" dirty="0"/>
              <a:t>Nonprofit</a:t>
            </a:r>
            <a:r>
              <a:rPr lang="en-US" dirty="0"/>
              <a:t> means a nonprofit organization that is exempt from Federal income taxation and that is described in section 501(c)(3) of the Internal Revenue Code</a:t>
            </a:r>
          </a:p>
          <a:p>
            <a:r>
              <a:rPr lang="en-US" b="1" dirty="0"/>
              <a:t>Reporting year </a:t>
            </a:r>
            <a:r>
              <a:rPr lang="en-US" dirty="0"/>
              <a:t>means a single year or partial year within the covered period, aligned to the current fiscal year of the State or Territory during the covered period.</a:t>
            </a:r>
          </a:p>
          <a:p>
            <a:r>
              <a:rPr lang="en-US" b="1" dirty="0"/>
              <a:t>Small business </a:t>
            </a:r>
            <a:r>
              <a:rPr lang="en-US" dirty="0"/>
              <a:t>means a business concern or other organization that: (1) Has no more than 500 employees, or if applicable, the size standard in number of employees established by the Administrator of the Small Business Administration for the industry in which the business concern or organization operates, and (2) Is a small business concern as defined in section 3 of the Small Business Act (15 U.S.C. 632)</a:t>
            </a:r>
          </a:p>
          <a:p>
            <a:r>
              <a:rPr lang="en-US" b="1" dirty="0"/>
              <a:t>Unit of general local government </a:t>
            </a:r>
            <a:r>
              <a:rPr lang="en-US" dirty="0"/>
              <a:t>has the meaning given to that term in section 102(a)(1) of the Housing and Community Development Act of 1974 (42 U.S.C. 5302(a)(1)). </a:t>
            </a:r>
          </a:p>
        </p:txBody>
      </p:sp>
      <p:pic>
        <p:nvPicPr>
          <p:cNvPr id="4" name="Picture 3" descr="Chart, scatter chart&#10;&#10;Description automatically generated">
            <a:extLst>
              <a:ext uri="{FF2B5EF4-FFF2-40B4-BE49-F238E27FC236}">
                <a16:creationId xmlns:a16="http://schemas.microsoft.com/office/drawing/2014/main" id="{52A11EFD-7ECF-44CC-8D51-CC5BA98068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57DDB4CA-E852-4463-9C24-E8C36A66106A}"/>
              </a:ext>
            </a:extLst>
          </p:cNvPr>
          <p:cNvSpPr>
            <a:spLocks noGrp="1"/>
          </p:cNvSpPr>
          <p:nvPr>
            <p:ph type="sldNum" sz="quarter" idx="12"/>
          </p:nvPr>
        </p:nvSpPr>
        <p:spPr/>
        <p:txBody>
          <a:bodyPr/>
          <a:lstStyle/>
          <a:p>
            <a:fld id="{7418BEFE-CEC8-4536-AE9E-8949F7C31F5D}" type="slidenum">
              <a:rPr lang="en-US" smtClean="0"/>
              <a:t>32</a:t>
            </a:fld>
            <a:endParaRPr lang="en-US"/>
          </a:p>
        </p:txBody>
      </p:sp>
    </p:spTree>
    <p:extLst>
      <p:ext uri="{BB962C8B-B14F-4D97-AF65-F5344CB8AC3E}">
        <p14:creationId xmlns:p14="http://schemas.microsoft.com/office/powerpoint/2010/main" val="9576452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19058-12B2-4966-AE64-15E6C1C48B8D}"/>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BED6266F-56B7-4435-9B14-947E2D3B15B9}"/>
              </a:ext>
            </a:extLst>
          </p:cNvPr>
          <p:cNvSpPr>
            <a:spLocks noGrp="1"/>
          </p:cNvSpPr>
          <p:nvPr>
            <p:ph idx="1"/>
          </p:nvPr>
        </p:nvSpPr>
        <p:spPr/>
        <p:txBody>
          <a:bodyPr>
            <a:normAutofit/>
          </a:bodyPr>
          <a:lstStyle/>
          <a:p>
            <a:r>
              <a:rPr lang="en-US" sz="2400" b="1" dirty="0"/>
              <a:t>Tribal enterprise </a:t>
            </a:r>
            <a:r>
              <a:rPr lang="en-US" sz="2400" dirty="0"/>
              <a:t>means a business concern: (1) That is wholly owned by one or more Tribal governments, or by a corporation that is wholly owned by one or more Tribal governments; or (2) That is owned in part by one or more Tribal governments, or by a corporation that is wholly owned by one or more Tribal governments, if all other owners are either United States citizens or small business concerns, as these terms are used and consistent with the definitions in 15 U.S.C. 657a(b)(2)(D)</a:t>
            </a:r>
          </a:p>
          <a:p>
            <a:r>
              <a:rPr lang="en-US" sz="2400" b="1" dirty="0"/>
              <a:t>Tribal government </a:t>
            </a:r>
            <a:r>
              <a:rPr lang="en-US" sz="2400" dirty="0"/>
              <a:t>means the recognized governing body of any Indian or Alaska Native tribe, band, nation, pueblo, village, community, component band, or component reservation, individually identified (including parenthetically) in the list published on January 29, 2021, pursuant to section 104 of the Federally Recognized Indian Tribe List Act of 1994 (25 U.S.C. 5131)</a:t>
            </a:r>
          </a:p>
        </p:txBody>
      </p:sp>
      <p:pic>
        <p:nvPicPr>
          <p:cNvPr id="4" name="Picture 3" descr="Chart, scatter chart&#10;&#10;Description automatically generated">
            <a:extLst>
              <a:ext uri="{FF2B5EF4-FFF2-40B4-BE49-F238E27FC236}">
                <a16:creationId xmlns:a16="http://schemas.microsoft.com/office/drawing/2014/main" id="{553EB2C7-0A9B-4F0F-9166-A4D7596C19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24D06DC6-E928-4CA7-88AE-B3CD9E9BDB69}"/>
              </a:ext>
            </a:extLst>
          </p:cNvPr>
          <p:cNvSpPr>
            <a:spLocks noGrp="1"/>
          </p:cNvSpPr>
          <p:nvPr>
            <p:ph type="sldNum" sz="quarter" idx="12"/>
          </p:nvPr>
        </p:nvSpPr>
        <p:spPr/>
        <p:txBody>
          <a:bodyPr/>
          <a:lstStyle/>
          <a:p>
            <a:fld id="{7418BEFE-CEC8-4536-AE9E-8949F7C31F5D}" type="slidenum">
              <a:rPr lang="en-US" smtClean="0"/>
              <a:t>33</a:t>
            </a:fld>
            <a:endParaRPr lang="en-US"/>
          </a:p>
        </p:txBody>
      </p:sp>
    </p:spTree>
    <p:extLst>
      <p:ext uri="{BB962C8B-B14F-4D97-AF65-F5344CB8AC3E}">
        <p14:creationId xmlns:p14="http://schemas.microsoft.com/office/powerpoint/2010/main" val="37611779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DC799-4B43-4D0B-B9E4-2FC4BF7AD12F}"/>
              </a:ext>
            </a:extLst>
          </p:cNvPr>
          <p:cNvSpPr>
            <a:spLocks noGrp="1"/>
          </p:cNvSpPr>
          <p:nvPr>
            <p:ph type="title"/>
          </p:nvPr>
        </p:nvSpPr>
        <p:spPr/>
        <p:txBody>
          <a:bodyPr/>
          <a:lstStyle/>
          <a:p>
            <a:r>
              <a:rPr lang="en-US" dirty="0"/>
              <a:t>AML will be available to help</a:t>
            </a:r>
          </a:p>
        </p:txBody>
      </p:sp>
      <p:sp>
        <p:nvSpPr>
          <p:cNvPr id="3" name="Content Placeholder 2">
            <a:extLst>
              <a:ext uri="{FF2B5EF4-FFF2-40B4-BE49-F238E27FC236}">
                <a16:creationId xmlns:a16="http://schemas.microsoft.com/office/drawing/2014/main" id="{8874DCCB-91F1-4F0F-A1B6-CFB6BA1CC7FC}"/>
              </a:ext>
            </a:extLst>
          </p:cNvPr>
          <p:cNvSpPr>
            <a:spLocks noGrp="1"/>
          </p:cNvSpPr>
          <p:nvPr>
            <p:ph idx="1"/>
          </p:nvPr>
        </p:nvSpPr>
        <p:spPr/>
        <p:txBody>
          <a:bodyPr>
            <a:normAutofit lnSpcReduction="10000"/>
          </a:bodyPr>
          <a:lstStyle/>
          <a:p>
            <a:r>
              <a:rPr lang="en-US" dirty="0"/>
              <a:t>Access funds through the Treasury Submission Portal</a:t>
            </a:r>
          </a:p>
          <a:p>
            <a:r>
              <a:rPr lang="en-US" dirty="0"/>
              <a:t>Access funds through the State of Alaska</a:t>
            </a:r>
          </a:p>
          <a:p>
            <a:r>
              <a:rPr lang="en-US" dirty="0"/>
              <a:t>Calculate lost revenues</a:t>
            </a:r>
          </a:p>
          <a:p>
            <a:r>
              <a:rPr lang="en-US" dirty="0"/>
              <a:t>Submit annual project and expenditure reports</a:t>
            </a:r>
          </a:p>
          <a:p>
            <a:r>
              <a:rPr lang="en-US" dirty="0"/>
              <a:t>Consult on eligible expenditures</a:t>
            </a:r>
          </a:p>
          <a:p>
            <a:r>
              <a:rPr lang="en-US" dirty="0"/>
              <a:t>Financial tracking and management</a:t>
            </a:r>
          </a:p>
          <a:p>
            <a:r>
              <a:rPr lang="en-US" dirty="0"/>
              <a:t>Liaise with Treasury officials</a:t>
            </a:r>
          </a:p>
          <a:p>
            <a:r>
              <a:rPr lang="en-US" dirty="0"/>
              <a:t>Host of </a:t>
            </a:r>
            <a:r>
              <a:rPr lang="en-US" dirty="0">
                <a:hlinkClick r:id="rId2"/>
              </a:rPr>
              <a:t>https://alaskaarpa.org/</a:t>
            </a:r>
            <a:r>
              <a:rPr lang="en-US" dirty="0"/>
              <a:t> </a:t>
            </a:r>
          </a:p>
          <a:p>
            <a:r>
              <a:rPr lang="en-US" dirty="0"/>
              <a:t>Contact us at 907-586-1325 or </a:t>
            </a:r>
            <a:r>
              <a:rPr lang="en-US" dirty="0">
                <a:hlinkClick r:id="rId3"/>
              </a:rPr>
              <a:t>membersupport@akml.org</a:t>
            </a:r>
            <a:r>
              <a:rPr lang="en-US" dirty="0"/>
              <a:t>.  </a:t>
            </a:r>
          </a:p>
          <a:p>
            <a:pPr marL="0" indent="0">
              <a:buNone/>
            </a:pPr>
            <a:endParaRPr lang="en-US" dirty="0"/>
          </a:p>
        </p:txBody>
      </p:sp>
      <p:pic>
        <p:nvPicPr>
          <p:cNvPr id="4" name="Picture 3" descr="Chart, scatter chart&#10;&#10;Description automatically generated">
            <a:extLst>
              <a:ext uri="{FF2B5EF4-FFF2-40B4-BE49-F238E27FC236}">
                <a16:creationId xmlns:a16="http://schemas.microsoft.com/office/drawing/2014/main" id="{FB20D364-45D9-4714-AF66-17B30DF9A6F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1575BBEA-577E-4F2A-8A39-2D03AD06E837}"/>
              </a:ext>
            </a:extLst>
          </p:cNvPr>
          <p:cNvSpPr>
            <a:spLocks noGrp="1"/>
          </p:cNvSpPr>
          <p:nvPr>
            <p:ph type="sldNum" sz="quarter" idx="12"/>
          </p:nvPr>
        </p:nvSpPr>
        <p:spPr/>
        <p:txBody>
          <a:bodyPr/>
          <a:lstStyle/>
          <a:p>
            <a:fld id="{7418BEFE-CEC8-4536-AE9E-8949F7C31F5D}" type="slidenum">
              <a:rPr lang="en-US" smtClean="0"/>
              <a:t>34</a:t>
            </a:fld>
            <a:endParaRPr lang="en-US"/>
          </a:p>
        </p:txBody>
      </p:sp>
    </p:spTree>
    <p:extLst>
      <p:ext uri="{BB962C8B-B14F-4D97-AF65-F5344CB8AC3E}">
        <p14:creationId xmlns:p14="http://schemas.microsoft.com/office/powerpoint/2010/main" val="1555779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A8826-399D-479A-83D9-4A1371F59BA3}"/>
              </a:ext>
            </a:extLst>
          </p:cNvPr>
          <p:cNvSpPr>
            <a:spLocks noGrp="1"/>
          </p:cNvSpPr>
          <p:nvPr>
            <p:ph type="title"/>
          </p:nvPr>
        </p:nvSpPr>
        <p:spPr/>
        <p:txBody>
          <a:bodyPr/>
          <a:lstStyle/>
          <a:p>
            <a:r>
              <a:rPr lang="en-US" dirty="0"/>
              <a:t>Access to Funding</a:t>
            </a:r>
          </a:p>
        </p:txBody>
      </p:sp>
      <p:sp>
        <p:nvSpPr>
          <p:cNvPr id="3" name="Content Placeholder 2">
            <a:extLst>
              <a:ext uri="{FF2B5EF4-FFF2-40B4-BE49-F238E27FC236}">
                <a16:creationId xmlns:a16="http://schemas.microsoft.com/office/drawing/2014/main" id="{AA8D814C-8B06-425E-B4EF-539E09640699}"/>
              </a:ext>
            </a:extLst>
          </p:cNvPr>
          <p:cNvSpPr>
            <a:spLocks noGrp="1"/>
          </p:cNvSpPr>
          <p:nvPr>
            <p:ph idx="1"/>
          </p:nvPr>
        </p:nvSpPr>
        <p:spPr>
          <a:xfrm>
            <a:off x="169703" y="1481008"/>
            <a:ext cx="10515600" cy="5167312"/>
          </a:xfrm>
        </p:spPr>
        <p:txBody>
          <a:bodyPr>
            <a:normAutofit fontScale="62500" lnSpcReduction="20000"/>
          </a:bodyPr>
          <a:lstStyle/>
          <a:p>
            <a:r>
              <a:rPr lang="en-US" dirty="0"/>
              <a:t>State, boroughs, and cities funding in two tranches – 50% this year and 50% next</a:t>
            </a:r>
          </a:p>
          <a:p>
            <a:r>
              <a:rPr lang="en-US" dirty="0"/>
              <a:t>Boroughs and Entitlement Cities (Anchorage and Fairbanks); State and Tribes</a:t>
            </a:r>
          </a:p>
          <a:p>
            <a:pPr lvl="1"/>
            <a:r>
              <a:rPr lang="en-US" dirty="0"/>
              <a:t>Direct through Treasury at ID.me – SSN, DL/Passport, facial recognition</a:t>
            </a:r>
          </a:p>
          <a:p>
            <a:pPr lvl="2"/>
            <a:r>
              <a:rPr lang="en-US" dirty="0"/>
              <a:t>Jurisdiction name, taxpayer ID number, DUNS Number, and address</a:t>
            </a:r>
          </a:p>
          <a:p>
            <a:pPr lvl="2"/>
            <a:r>
              <a:rPr lang="en-US" dirty="0"/>
              <a:t>Authorized representative name, title, and email</a:t>
            </a:r>
          </a:p>
          <a:p>
            <a:pPr lvl="2"/>
            <a:r>
              <a:rPr lang="en-US" dirty="0"/>
              <a:t>Contact person name, title, phone, and email</a:t>
            </a:r>
          </a:p>
          <a:p>
            <a:pPr lvl="2"/>
            <a:r>
              <a:rPr lang="en-US" dirty="0"/>
              <a:t>Funds transfer information, including recipient’s financial institution, </a:t>
            </a:r>
          </a:p>
          <a:p>
            <a:pPr marL="914400" lvl="2" indent="0">
              <a:buNone/>
            </a:pPr>
            <a:r>
              <a:rPr lang="en-US" dirty="0"/>
              <a:t>address, phone, and routing number and account number</a:t>
            </a:r>
          </a:p>
          <a:p>
            <a:pPr lvl="2"/>
            <a:r>
              <a:rPr lang="en-US" dirty="0"/>
              <a:t>Completed certification document (to be signed by the authorized representative)</a:t>
            </a:r>
          </a:p>
          <a:p>
            <a:pPr lvl="1"/>
            <a:r>
              <a:rPr lang="en-US" dirty="0"/>
              <a:t>Treasury Submission Portal- </a:t>
            </a:r>
            <a:r>
              <a:rPr lang="en-US" dirty="0">
                <a:hlinkClick r:id="rId2"/>
              </a:rPr>
              <a:t>https://api.id.me/en/session/new</a:t>
            </a:r>
            <a:r>
              <a:rPr lang="en-US" dirty="0"/>
              <a:t> </a:t>
            </a:r>
          </a:p>
          <a:p>
            <a:r>
              <a:rPr lang="en-US" dirty="0"/>
              <a:t>Census Areas and Non-entitlement cities</a:t>
            </a:r>
          </a:p>
          <a:p>
            <a:pPr lvl="1"/>
            <a:r>
              <a:rPr lang="en-US" dirty="0"/>
              <a:t>State accepts on behalf, automatically upon request for State allocation</a:t>
            </a:r>
          </a:p>
          <a:p>
            <a:pPr lvl="1"/>
            <a:r>
              <a:rPr lang="en-US" dirty="0"/>
              <a:t>Census areas – per capita distribution</a:t>
            </a:r>
          </a:p>
          <a:p>
            <a:pPr lvl="1"/>
            <a:r>
              <a:rPr lang="en-US" dirty="0"/>
              <a:t>Must distribute within 30 days of receipt</a:t>
            </a:r>
          </a:p>
          <a:p>
            <a:pPr lvl="1"/>
            <a:r>
              <a:rPr lang="en-US" dirty="0"/>
              <a:t>May not add restrictions to access – should be similar to above</a:t>
            </a:r>
          </a:p>
          <a:p>
            <a:r>
              <a:rPr lang="en-US" dirty="0"/>
              <a:t>Consolidated governments</a:t>
            </a:r>
          </a:p>
          <a:p>
            <a:pPr lvl="1"/>
            <a:r>
              <a:rPr lang="en-US" dirty="0"/>
              <a:t>Eligible for both city and county allocation</a:t>
            </a:r>
          </a:p>
          <a:p>
            <a:r>
              <a:rPr lang="en-US" dirty="0"/>
              <a:t>Tribes</a:t>
            </a:r>
          </a:p>
          <a:p>
            <a:pPr lvl="1"/>
            <a:r>
              <a:rPr lang="en-US" dirty="0"/>
              <a:t>Request through Treasury portal; 1</a:t>
            </a:r>
            <a:r>
              <a:rPr lang="en-US" baseline="30000" dirty="0"/>
              <a:t>st</a:t>
            </a:r>
            <a:r>
              <a:rPr lang="en-US" dirty="0"/>
              <a:t> payment is base + pro rata share of enrollment</a:t>
            </a:r>
          </a:p>
          <a:p>
            <a:pPr lvl="1"/>
            <a:r>
              <a:rPr lang="en-US" dirty="0"/>
              <a:t>2</a:t>
            </a:r>
            <a:r>
              <a:rPr lang="en-US" baseline="30000" dirty="0"/>
              <a:t>nd</a:t>
            </a:r>
            <a:r>
              <a:rPr lang="en-US" dirty="0"/>
              <a:t> payment process begins later in May and must be complete by June 7</a:t>
            </a:r>
            <a:r>
              <a:rPr lang="en-US" baseline="30000" dirty="0"/>
              <a:t>th</a:t>
            </a:r>
            <a:r>
              <a:rPr lang="en-US" dirty="0"/>
              <a:t> – based on employment numbers</a:t>
            </a:r>
          </a:p>
          <a:p>
            <a:r>
              <a:rPr lang="en-US" dirty="0"/>
              <a:t>Interim Final Rule – Section 602 for States and Tribes; Section 603 for local governments</a:t>
            </a:r>
          </a:p>
        </p:txBody>
      </p:sp>
      <p:pic>
        <p:nvPicPr>
          <p:cNvPr id="4" name="Picture 3" descr="Chart, scatter chart&#10;&#10;Description automatically generated">
            <a:extLst>
              <a:ext uri="{FF2B5EF4-FFF2-40B4-BE49-F238E27FC236}">
                <a16:creationId xmlns:a16="http://schemas.microsoft.com/office/drawing/2014/main" id="{9F0C655F-AE7A-4A45-9A38-EAED0CFDB9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A13612B8-B981-426A-91C2-5E04284F136F}"/>
              </a:ext>
            </a:extLst>
          </p:cNvPr>
          <p:cNvSpPr>
            <a:spLocks noGrp="1"/>
          </p:cNvSpPr>
          <p:nvPr>
            <p:ph type="sldNum" sz="quarter" idx="12"/>
          </p:nvPr>
        </p:nvSpPr>
        <p:spPr/>
        <p:txBody>
          <a:bodyPr/>
          <a:lstStyle/>
          <a:p>
            <a:fld id="{7418BEFE-CEC8-4536-AE9E-8949F7C31F5D}" type="slidenum">
              <a:rPr lang="en-US" smtClean="0"/>
              <a:t>4</a:t>
            </a:fld>
            <a:endParaRPr lang="en-US"/>
          </a:p>
        </p:txBody>
      </p:sp>
    </p:spTree>
    <p:extLst>
      <p:ext uri="{BB962C8B-B14F-4D97-AF65-F5344CB8AC3E}">
        <p14:creationId xmlns:p14="http://schemas.microsoft.com/office/powerpoint/2010/main" val="1407043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C6DB3-5975-42BD-85E2-F847DB62A18B}"/>
              </a:ext>
            </a:extLst>
          </p:cNvPr>
          <p:cNvSpPr>
            <a:spLocks noGrp="1"/>
          </p:cNvSpPr>
          <p:nvPr>
            <p:ph type="title"/>
          </p:nvPr>
        </p:nvSpPr>
        <p:spPr/>
        <p:txBody>
          <a:bodyPr/>
          <a:lstStyle/>
          <a:p>
            <a:r>
              <a:rPr lang="en-US" dirty="0"/>
              <a:t>Non-Entitlement Units (NEUs)</a:t>
            </a:r>
          </a:p>
        </p:txBody>
      </p:sp>
      <p:sp>
        <p:nvSpPr>
          <p:cNvPr id="3" name="Content Placeholder 2">
            <a:extLst>
              <a:ext uri="{FF2B5EF4-FFF2-40B4-BE49-F238E27FC236}">
                <a16:creationId xmlns:a16="http://schemas.microsoft.com/office/drawing/2014/main" id="{D7351AD9-4FFA-40DD-A516-E545FE51DE00}"/>
              </a:ext>
            </a:extLst>
          </p:cNvPr>
          <p:cNvSpPr>
            <a:spLocks noGrp="1"/>
          </p:cNvSpPr>
          <p:nvPr>
            <p:ph idx="1"/>
          </p:nvPr>
        </p:nvSpPr>
        <p:spPr>
          <a:xfrm>
            <a:off x="838200" y="1825625"/>
            <a:ext cx="10515600" cy="4667250"/>
          </a:xfrm>
        </p:spPr>
        <p:txBody>
          <a:bodyPr>
            <a:normAutofit/>
          </a:bodyPr>
          <a:lstStyle/>
          <a:p>
            <a:r>
              <a:rPr lang="en-US" sz="2200" dirty="0"/>
              <a:t>States must make distributions based on population</a:t>
            </a:r>
          </a:p>
          <a:p>
            <a:r>
              <a:rPr lang="en-US" sz="2200" dirty="0"/>
              <a:t>States may not place additional conditions or requirements on distributions to NEUs, beyond those required by ARPA and Treasury</a:t>
            </a:r>
          </a:p>
          <a:p>
            <a:r>
              <a:rPr lang="en-US" sz="2200" dirty="0"/>
              <a:t>States can transfer additional funds to local governments beyond their total allocation</a:t>
            </a:r>
          </a:p>
          <a:p>
            <a:pPr lvl="1"/>
            <a:r>
              <a:rPr lang="en-US" sz="2200" dirty="0"/>
              <a:t>Fund transfers have same guidance applied as to States or other governments</a:t>
            </a:r>
          </a:p>
          <a:p>
            <a:r>
              <a:rPr lang="en-US" sz="2200" dirty="0"/>
              <a:t>States required to enforce 75% cap on payments; distributions may not exceed 75% of NEUs most recent budget (as of Jan. 27, 2020).</a:t>
            </a:r>
          </a:p>
          <a:p>
            <a:pPr lvl="1"/>
            <a:r>
              <a:rPr lang="en-US" sz="2200" dirty="0"/>
              <a:t>Local government certifies top-line budget total </a:t>
            </a:r>
          </a:p>
          <a:p>
            <a:r>
              <a:rPr lang="en-US" sz="2200" dirty="0"/>
              <a:t>State may use funds to pay for administrative costs of allocating and distributing funds</a:t>
            </a:r>
          </a:p>
          <a:p>
            <a:r>
              <a:rPr lang="en-US" sz="2200" dirty="0"/>
              <a:t>States that have requested their own funds are considered by Treasury to have requested funding for the NEUs as well</a:t>
            </a:r>
          </a:p>
          <a:p>
            <a:r>
              <a:rPr lang="en-US" sz="2200" dirty="0"/>
              <a:t>NEU guidance on distributions and payments to occur in next week</a:t>
            </a:r>
          </a:p>
        </p:txBody>
      </p:sp>
      <p:pic>
        <p:nvPicPr>
          <p:cNvPr id="4" name="Picture 3" descr="Chart, scatter chart&#10;&#10;Description automatically generated">
            <a:extLst>
              <a:ext uri="{FF2B5EF4-FFF2-40B4-BE49-F238E27FC236}">
                <a16:creationId xmlns:a16="http://schemas.microsoft.com/office/drawing/2014/main" id="{677A2AC8-2259-4700-95BB-332BAAA64A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A61C5CB6-81BE-475E-B310-4C3A2D566B3C}"/>
              </a:ext>
            </a:extLst>
          </p:cNvPr>
          <p:cNvSpPr>
            <a:spLocks noGrp="1"/>
          </p:cNvSpPr>
          <p:nvPr>
            <p:ph type="sldNum" sz="quarter" idx="12"/>
          </p:nvPr>
        </p:nvSpPr>
        <p:spPr/>
        <p:txBody>
          <a:bodyPr/>
          <a:lstStyle/>
          <a:p>
            <a:fld id="{7418BEFE-CEC8-4536-AE9E-8949F7C31F5D}" type="slidenum">
              <a:rPr lang="en-US" smtClean="0"/>
              <a:t>5</a:t>
            </a:fld>
            <a:endParaRPr lang="en-US"/>
          </a:p>
        </p:txBody>
      </p:sp>
    </p:spTree>
    <p:extLst>
      <p:ext uri="{BB962C8B-B14F-4D97-AF65-F5344CB8AC3E}">
        <p14:creationId xmlns:p14="http://schemas.microsoft.com/office/powerpoint/2010/main" val="1126722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2CB6-4F12-453F-A032-DA9702307077}"/>
              </a:ext>
            </a:extLst>
          </p:cNvPr>
          <p:cNvSpPr>
            <a:spLocks noGrp="1"/>
          </p:cNvSpPr>
          <p:nvPr>
            <p:ph type="title"/>
          </p:nvPr>
        </p:nvSpPr>
        <p:spPr/>
        <p:txBody>
          <a:bodyPr/>
          <a:lstStyle/>
          <a:p>
            <a:r>
              <a:rPr lang="en-US" dirty="0"/>
              <a:t>Use of Funding</a:t>
            </a:r>
          </a:p>
        </p:txBody>
      </p:sp>
      <p:sp>
        <p:nvSpPr>
          <p:cNvPr id="3" name="Content Placeholder 2">
            <a:extLst>
              <a:ext uri="{FF2B5EF4-FFF2-40B4-BE49-F238E27FC236}">
                <a16:creationId xmlns:a16="http://schemas.microsoft.com/office/drawing/2014/main" id="{2D21B80C-4EDB-4122-9276-BEC092B9120F}"/>
              </a:ext>
            </a:extLst>
          </p:cNvPr>
          <p:cNvSpPr>
            <a:spLocks noGrp="1"/>
          </p:cNvSpPr>
          <p:nvPr>
            <p:ph idx="1"/>
          </p:nvPr>
        </p:nvSpPr>
        <p:spPr/>
        <p:txBody>
          <a:bodyPr>
            <a:normAutofit/>
          </a:bodyPr>
          <a:lstStyle/>
          <a:p>
            <a:r>
              <a:rPr lang="en-US" sz="2200" dirty="0"/>
              <a:t>Funds may be used to cover costs incurred beginning on March 3, 2021. </a:t>
            </a:r>
          </a:p>
          <a:p>
            <a:r>
              <a:rPr lang="en-US" sz="2200" dirty="0"/>
              <a:t>Funds must be fully obligated by December 31, 2024</a:t>
            </a:r>
          </a:p>
          <a:p>
            <a:r>
              <a:rPr lang="en-US" sz="2200" dirty="0"/>
              <a:t>Four broad categories of eligibility – public health, economic impact, lost revenue, premium pay; plus disproportional impact with QCT and by Tribes</a:t>
            </a:r>
          </a:p>
          <a:p>
            <a:pPr lvl="1"/>
            <a:r>
              <a:rPr lang="en-US" sz="2200" dirty="0"/>
              <a:t>Government recipients should be able to support their determination for how the pandemic disproportionately impacted the populations, households, or geographic areas to be served.</a:t>
            </a:r>
          </a:p>
          <a:p>
            <a:r>
              <a:rPr lang="en-US" sz="2200" dirty="0"/>
              <a:t>Use must be tied to impact of public health emergency – no general economic or workforce development programs, for example</a:t>
            </a:r>
          </a:p>
          <a:p>
            <a:r>
              <a:rPr lang="en-US" sz="2200" dirty="0"/>
              <a:t>Government recipients should maintain records to support their assessment of how businesses or business districts receiving assistance were affected by the negative economic impacts of the pandemic and how the aid provided responds to these impacts</a:t>
            </a:r>
          </a:p>
        </p:txBody>
      </p:sp>
      <p:pic>
        <p:nvPicPr>
          <p:cNvPr id="4" name="Picture 3" descr="Chart, scatter chart&#10;&#10;Description automatically generated">
            <a:extLst>
              <a:ext uri="{FF2B5EF4-FFF2-40B4-BE49-F238E27FC236}">
                <a16:creationId xmlns:a16="http://schemas.microsoft.com/office/drawing/2014/main" id="{C41C5F63-6139-4192-9D1E-E73543F51F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4971" y="195165"/>
            <a:ext cx="2947240" cy="1215737"/>
          </a:xfrm>
          <a:prstGeom prst="rect">
            <a:avLst/>
          </a:prstGeom>
        </p:spPr>
      </p:pic>
      <p:sp>
        <p:nvSpPr>
          <p:cNvPr id="5" name="Slide Number Placeholder 4">
            <a:extLst>
              <a:ext uri="{FF2B5EF4-FFF2-40B4-BE49-F238E27FC236}">
                <a16:creationId xmlns:a16="http://schemas.microsoft.com/office/drawing/2014/main" id="{60F907DE-E54F-4CD3-B875-80940F5E5B6C}"/>
              </a:ext>
            </a:extLst>
          </p:cNvPr>
          <p:cNvSpPr>
            <a:spLocks noGrp="1"/>
          </p:cNvSpPr>
          <p:nvPr>
            <p:ph type="sldNum" sz="quarter" idx="12"/>
          </p:nvPr>
        </p:nvSpPr>
        <p:spPr/>
        <p:txBody>
          <a:bodyPr/>
          <a:lstStyle/>
          <a:p>
            <a:fld id="{7418BEFE-CEC8-4536-AE9E-8949F7C31F5D}" type="slidenum">
              <a:rPr lang="en-US" smtClean="0"/>
              <a:t>6</a:t>
            </a:fld>
            <a:endParaRPr lang="en-US"/>
          </a:p>
        </p:txBody>
      </p:sp>
    </p:spTree>
    <p:extLst>
      <p:ext uri="{BB962C8B-B14F-4D97-AF65-F5344CB8AC3E}">
        <p14:creationId xmlns:p14="http://schemas.microsoft.com/office/powerpoint/2010/main" val="235913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A5A6E-2CCB-4CBC-B284-E1E7AB0052BC}"/>
              </a:ext>
            </a:extLst>
          </p:cNvPr>
          <p:cNvSpPr>
            <a:spLocks noGrp="1"/>
          </p:cNvSpPr>
          <p:nvPr>
            <p:ph type="title"/>
          </p:nvPr>
        </p:nvSpPr>
        <p:spPr/>
        <p:txBody>
          <a:bodyPr/>
          <a:lstStyle/>
          <a:p>
            <a:r>
              <a:rPr lang="en-US" dirty="0"/>
              <a:t>Eligible Expenditures</a:t>
            </a:r>
          </a:p>
        </p:txBody>
      </p:sp>
      <p:pic>
        <p:nvPicPr>
          <p:cNvPr id="4" name="Picture 3">
            <a:extLst>
              <a:ext uri="{FF2B5EF4-FFF2-40B4-BE49-F238E27FC236}">
                <a16:creationId xmlns:a16="http://schemas.microsoft.com/office/drawing/2014/main" id="{38C011B7-32F1-4BE2-A7D6-4B404DCF8B6C}"/>
              </a:ext>
            </a:extLst>
          </p:cNvPr>
          <p:cNvPicPr>
            <a:picLocks noChangeAspect="1"/>
          </p:cNvPicPr>
          <p:nvPr/>
        </p:nvPicPr>
        <p:blipFill>
          <a:blip r:embed="rId2"/>
          <a:stretch>
            <a:fillRect/>
          </a:stretch>
        </p:blipFill>
        <p:spPr>
          <a:xfrm>
            <a:off x="0" y="1530696"/>
            <a:ext cx="12192000" cy="4273685"/>
          </a:xfrm>
          <a:prstGeom prst="rect">
            <a:avLst/>
          </a:prstGeom>
        </p:spPr>
      </p:pic>
      <p:pic>
        <p:nvPicPr>
          <p:cNvPr id="5" name="Picture 4" descr="Chart, scatter chart&#10;&#10;Description automatically generated">
            <a:extLst>
              <a:ext uri="{FF2B5EF4-FFF2-40B4-BE49-F238E27FC236}">
                <a16:creationId xmlns:a16="http://schemas.microsoft.com/office/drawing/2014/main" id="{2CD2E2D1-B272-4F46-8D73-B1E05DC20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4971" y="195165"/>
            <a:ext cx="2947240" cy="1215737"/>
          </a:xfrm>
          <a:prstGeom prst="rect">
            <a:avLst/>
          </a:prstGeom>
        </p:spPr>
      </p:pic>
      <p:sp>
        <p:nvSpPr>
          <p:cNvPr id="3" name="Slide Number Placeholder 2">
            <a:extLst>
              <a:ext uri="{FF2B5EF4-FFF2-40B4-BE49-F238E27FC236}">
                <a16:creationId xmlns:a16="http://schemas.microsoft.com/office/drawing/2014/main" id="{08ECA71C-67B0-4EFF-A6DB-2820841F4BDB}"/>
              </a:ext>
            </a:extLst>
          </p:cNvPr>
          <p:cNvSpPr>
            <a:spLocks noGrp="1"/>
          </p:cNvSpPr>
          <p:nvPr>
            <p:ph type="sldNum" sz="quarter" idx="12"/>
          </p:nvPr>
        </p:nvSpPr>
        <p:spPr/>
        <p:txBody>
          <a:bodyPr/>
          <a:lstStyle/>
          <a:p>
            <a:fld id="{7418BEFE-CEC8-4536-AE9E-8949F7C31F5D}" type="slidenum">
              <a:rPr lang="en-US" smtClean="0"/>
              <a:t>7</a:t>
            </a:fld>
            <a:endParaRPr lang="en-US"/>
          </a:p>
        </p:txBody>
      </p:sp>
    </p:spTree>
    <p:extLst>
      <p:ext uri="{BB962C8B-B14F-4D97-AF65-F5344CB8AC3E}">
        <p14:creationId xmlns:p14="http://schemas.microsoft.com/office/powerpoint/2010/main" val="4283290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7021-15C6-4E67-9AC3-405B566779FA}"/>
              </a:ext>
            </a:extLst>
          </p:cNvPr>
          <p:cNvSpPr>
            <a:spLocks noGrp="1"/>
          </p:cNvSpPr>
          <p:nvPr>
            <p:ph type="title"/>
          </p:nvPr>
        </p:nvSpPr>
        <p:spPr>
          <a:xfrm>
            <a:off x="838200" y="307252"/>
            <a:ext cx="10515600" cy="1325563"/>
          </a:xfrm>
        </p:spPr>
        <p:txBody>
          <a:bodyPr/>
          <a:lstStyle/>
          <a:p>
            <a:r>
              <a:rPr lang="en-US" dirty="0"/>
              <a:t>Supporting Public Health Response</a:t>
            </a:r>
          </a:p>
        </p:txBody>
      </p:sp>
      <p:sp>
        <p:nvSpPr>
          <p:cNvPr id="3" name="Content Placeholder 2">
            <a:extLst>
              <a:ext uri="{FF2B5EF4-FFF2-40B4-BE49-F238E27FC236}">
                <a16:creationId xmlns:a16="http://schemas.microsoft.com/office/drawing/2014/main" id="{4627264E-85C4-4851-9B9A-D4920EAF2682}"/>
              </a:ext>
            </a:extLst>
          </p:cNvPr>
          <p:cNvSpPr>
            <a:spLocks noGrp="1"/>
          </p:cNvSpPr>
          <p:nvPr>
            <p:ph idx="1"/>
          </p:nvPr>
        </p:nvSpPr>
        <p:spPr>
          <a:xfrm>
            <a:off x="838200" y="2159981"/>
            <a:ext cx="10515600" cy="3515105"/>
          </a:xfrm>
        </p:spPr>
        <p:txBody>
          <a:bodyPr numCol="2">
            <a:normAutofit/>
          </a:bodyPr>
          <a:lstStyle/>
          <a:p>
            <a:pPr lvl="1"/>
            <a:r>
              <a:rPr lang="en-US" sz="1800" dirty="0"/>
              <a:t>Vaccination programs</a:t>
            </a:r>
          </a:p>
          <a:p>
            <a:pPr lvl="1"/>
            <a:r>
              <a:rPr lang="en-US" sz="1800" dirty="0"/>
              <a:t>Medical expenses</a:t>
            </a:r>
          </a:p>
          <a:p>
            <a:pPr lvl="1"/>
            <a:r>
              <a:rPr lang="en-US" sz="1800" dirty="0"/>
              <a:t>Testing</a:t>
            </a:r>
          </a:p>
          <a:p>
            <a:pPr lvl="1"/>
            <a:r>
              <a:rPr lang="en-US" sz="1800" dirty="0"/>
              <a:t>Contact tracing</a:t>
            </a:r>
          </a:p>
          <a:p>
            <a:pPr lvl="1"/>
            <a:r>
              <a:rPr lang="en-US" sz="1800" dirty="0"/>
              <a:t>Isolation or quarantine</a:t>
            </a:r>
          </a:p>
          <a:p>
            <a:pPr lvl="1"/>
            <a:r>
              <a:rPr lang="en-US" sz="1800" dirty="0"/>
              <a:t>PPE purchases</a:t>
            </a:r>
          </a:p>
          <a:p>
            <a:pPr lvl="1"/>
            <a:r>
              <a:rPr lang="en-US" sz="1800" dirty="0"/>
              <a:t>Support for vulnerable populations to access medical or public health services</a:t>
            </a:r>
          </a:p>
          <a:p>
            <a:pPr lvl="1"/>
            <a:r>
              <a:rPr lang="en-US" sz="1800" dirty="0"/>
              <a:t>Public health surveillance (e.g., monitoring for variants)</a:t>
            </a:r>
          </a:p>
          <a:p>
            <a:pPr lvl="1"/>
            <a:r>
              <a:rPr lang="en-US" sz="1800" dirty="0"/>
              <a:t>Enforcement of public health orders</a:t>
            </a:r>
          </a:p>
          <a:p>
            <a:pPr lvl="1"/>
            <a:endParaRPr lang="en-US" sz="1800" dirty="0"/>
          </a:p>
          <a:p>
            <a:pPr lvl="1"/>
            <a:r>
              <a:rPr lang="en-US" sz="1800" dirty="0"/>
              <a:t>Public communication efforts</a:t>
            </a:r>
          </a:p>
          <a:p>
            <a:pPr lvl="1"/>
            <a:r>
              <a:rPr lang="en-US" sz="1800" dirty="0"/>
              <a:t>Enhancement of healthcare capacity, including alternative care facilities</a:t>
            </a:r>
          </a:p>
          <a:p>
            <a:pPr lvl="1"/>
            <a:r>
              <a:rPr lang="en-US" sz="1800" dirty="0"/>
              <a:t>Support for prevention, mitigation, or other services in congregate living facilities and schools</a:t>
            </a:r>
          </a:p>
          <a:p>
            <a:pPr lvl="1"/>
            <a:r>
              <a:rPr lang="en-US" sz="1800" dirty="0"/>
              <a:t>Enhancement of public health data systems</a:t>
            </a:r>
          </a:p>
          <a:p>
            <a:pPr lvl="1"/>
            <a:r>
              <a:rPr lang="en-US" sz="1800" dirty="0"/>
              <a:t>Capital investments in public facilities to meet pandemic operational needs</a:t>
            </a:r>
          </a:p>
          <a:p>
            <a:pPr lvl="1"/>
            <a:r>
              <a:rPr lang="en-US" sz="1800" dirty="0"/>
              <a:t>Ventilation improvements in key settings like healthcare facilities</a:t>
            </a:r>
          </a:p>
        </p:txBody>
      </p:sp>
      <p:sp>
        <p:nvSpPr>
          <p:cNvPr id="5" name="TextBox 4">
            <a:extLst>
              <a:ext uri="{FF2B5EF4-FFF2-40B4-BE49-F238E27FC236}">
                <a16:creationId xmlns:a16="http://schemas.microsoft.com/office/drawing/2014/main" id="{1D6B5732-F485-4D18-A485-9D39ADFBBC5E}"/>
              </a:ext>
            </a:extLst>
          </p:cNvPr>
          <p:cNvSpPr txBox="1"/>
          <p:nvPr/>
        </p:nvSpPr>
        <p:spPr>
          <a:xfrm>
            <a:off x="940443" y="1517998"/>
            <a:ext cx="10413357" cy="707886"/>
          </a:xfrm>
          <a:prstGeom prst="rect">
            <a:avLst/>
          </a:prstGeom>
          <a:noFill/>
        </p:spPr>
        <p:txBody>
          <a:bodyPr wrap="square">
            <a:spAutoFit/>
          </a:bodyPr>
          <a:lstStyle/>
          <a:p>
            <a:pPr marL="0" indent="0">
              <a:buNone/>
            </a:pPr>
            <a:r>
              <a:rPr lang="en-US" sz="2000" dirty="0"/>
              <a:t>Among other services, these funds can help </a:t>
            </a:r>
            <a:r>
              <a:rPr lang="en-US" sz="2000" b="1" dirty="0"/>
              <a:t>support services and programs to contain and mitigate the spread of COVID-19</a:t>
            </a:r>
            <a:r>
              <a:rPr lang="en-US" sz="2000" dirty="0"/>
              <a:t>, including:</a:t>
            </a:r>
          </a:p>
        </p:txBody>
      </p:sp>
      <p:sp>
        <p:nvSpPr>
          <p:cNvPr id="6" name="TextBox 5">
            <a:extLst>
              <a:ext uri="{FF2B5EF4-FFF2-40B4-BE49-F238E27FC236}">
                <a16:creationId xmlns:a16="http://schemas.microsoft.com/office/drawing/2014/main" id="{945451A1-E40A-444F-94B2-7115914202F9}"/>
              </a:ext>
            </a:extLst>
          </p:cNvPr>
          <p:cNvSpPr txBox="1"/>
          <p:nvPr/>
        </p:nvSpPr>
        <p:spPr>
          <a:xfrm>
            <a:off x="940443" y="5740587"/>
            <a:ext cx="10413357" cy="923330"/>
          </a:xfrm>
          <a:prstGeom prst="rect">
            <a:avLst/>
          </a:prstGeom>
          <a:noFill/>
        </p:spPr>
        <p:txBody>
          <a:bodyPr wrap="square">
            <a:spAutoFit/>
          </a:bodyPr>
          <a:lstStyle/>
          <a:p>
            <a:pPr marL="0" indent="0">
              <a:buNone/>
            </a:pPr>
            <a:r>
              <a:rPr lang="en-US" dirty="0"/>
              <a:t>* These and other lists are non-exhaustive. Eligible expenses extend to those that meet the objectives of section 602(c)(1)(A) or 603(c)(1)(A) by responding to the COVID-19 public health emergency with respect to COVID-19 or its negative economic impacts. </a:t>
            </a:r>
          </a:p>
        </p:txBody>
      </p:sp>
      <p:pic>
        <p:nvPicPr>
          <p:cNvPr id="7" name="Picture 6" descr="Chart, scatter chart&#10;&#10;Description automatically generated">
            <a:extLst>
              <a:ext uri="{FF2B5EF4-FFF2-40B4-BE49-F238E27FC236}">
                <a16:creationId xmlns:a16="http://schemas.microsoft.com/office/drawing/2014/main" id="{9874123F-CC5F-45D3-969A-B088E68129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4" name="Slide Number Placeholder 3">
            <a:extLst>
              <a:ext uri="{FF2B5EF4-FFF2-40B4-BE49-F238E27FC236}">
                <a16:creationId xmlns:a16="http://schemas.microsoft.com/office/drawing/2014/main" id="{F82413D6-64FB-427F-B15B-AC937797CFB3}"/>
              </a:ext>
            </a:extLst>
          </p:cNvPr>
          <p:cNvSpPr>
            <a:spLocks noGrp="1"/>
          </p:cNvSpPr>
          <p:nvPr>
            <p:ph type="sldNum" sz="quarter" idx="12"/>
          </p:nvPr>
        </p:nvSpPr>
        <p:spPr/>
        <p:txBody>
          <a:bodyPr/>
          <a:lstStyle/>
          <a:p>
            <a:fld id="{7418BEFE-CEC8-4536-AE9E-8949F7C31F5D}" type="slidenum">
              <a:rPr lang="en-US" smtClean="0"/>
              <a:t>8</a:t>
            </a:fld>
            <a:endParaRPr lang="en-US"/>
          </a:p>
        </p:txBody>
      </p:sp>
    </p:spTree>
    <p:extLst>
      <p:ext uri="{BB962C8B-B14F-4D97-AF65-F5344CB8AC3E}">
        <p14:creationId xmlns:p14="http://schemas.microsoft.com/office/powerpoint/2010/main" val="3241239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7021-15C6-4E67-9AC3-405B566779FA}"/>
              </a:ext>
            </a:extLst>
          </p:cNvPr>
          <p:cNvSpPr>
            <a:spLocks noGrp="1"/>
          </p:cNvSpPr>
          <p:nvPr>
            <p:ph type="title"/>
          </p:nvPr>
        </p:nvSpPr>
        <p:spPr/>
        <p:txBody>
          <a:bodyPr/>
          <a:lstStyle/>
          <a:p>
            <a:r>
              <a:rPr lang="en-US" dirty="0"/>
              <a:t>Supporting Public Health Response</a:t>
            </a:r>
          </a:p>
        </p:txBody>
      </p:sp>
      <p:sp>
        <p:nvSpPr>
          <p:cNvPr id="3" name="Content Placeholder 2">
            <a:extLst>
              <a:ext uri="{FF2B5EF4-FFF2-40B4-BE49-F238E27FC236}">
                <a16:creationId xmlns:a16="http://schemas.microsoft.com/office/drawing/2014/main" id="{4627264E-85C4-4851-9B9A-D4920EAF2682}"/>
              </a:ext>
            </a:extLst>
          </p:cNvPr>
          <p:cNvSpPr>
            <a:spLocks noGrp="1"/>
          </p:cNvSpPr>
          <p:nvPr>
            <p:ph idx="1"/>
          </p:nvPr>
        </p:nvSpPr>
        <p:spPr>
          <a:xfrm>
            <a:off x="838200" y="1825625"/>
            <a:ext cx="10515600" cy="4667250"/>
          </a:xfrm>
        </p:spPr>
        <p:txBody>
          <a:bodyPr numCol="1">
            <a:normAutofit fontScale="77500" lnSpcReduction="20000"/>
          </a:bodyPr>
          <a:lstStyle/>
          <a:p>
            <a:pPr marL="0" indent="0">
              <a:buNone/>
            </a:pPr>
            <a:r>
              <a:rPr lang="en-US" b="1" dirty="0"/>
              <a:t>Services to address behavioral healthcare needs </a:t>
            </a:r>
            <a:r>
              <a:rPr lang="en-US" dirty="0"/>
              <a:t>exacerbated by the pandemic, including:</a:t>
            </a:r>
          </a:p>
          <a:p>
            <a:r>
              <a:rPr lang="en-US" dirty="0"/>
              <a:t>Mental health treatment</a:t>
            </a:r>
          </a:p>
          <a:p>
            <a:r>
              <a:rPr lang="en-US" dirty="0"/>
              <a:t>Substance misuse treatment</a:t>
            </a:r>
          </a:p>
          <a:p>
            <a:r>
              <a:rPr lang="en-US" dirty="0"/>
              <a:t>Other behavioral health services</a:t>
            </a:r>
          </a:p>
          <a:p>
            <a:r>
              <a:rPr lang="en-US" dirty="0"/>
              <a:t>Hotlines or warmlines</a:t>
            </a:r>
          </a:p>
          <a:p>
            <a:r>
              <a:rPr lang="en-US" dirty="0"/>
              <a:t>Crisis intervention</a:t>
            </a:r>
          </a:p>
          <a:p>
            <a:r>
              <a:rPr lang="en-US" dirty="0"/>
              <a:t>Services or outreach to promote access to health and social services</a:t>
            </a:r>
          </a:p>
          <a:p>
            <a:pPr marL="0" indent="0">
              <a:buNone/>
            </a:pPr>
            <a:endParaRPr lang="en-US" dirty="0"/>
          </a:p>
          <a:p>
            <a:pPr marL="0" indent="0">
              <a:buNone/>
            </a:pPr>
            <a:r>
              <a:rPr lang="en-US" b="1" dirty="0"/>
              <a:t>Payroll and covered benefits expenses </a:t>
            </a:r>
            <a:r>
              <a:rPr lang="en-US" dirty="0"/>
              <a:t>for public health, healthcare, human services, public safety* and similar employees, to the extent that they work on the COVID-19 response. For public health and safety workers, recipients can use these funds to cover the full payroll and covered benefits costs for employees or operating units or divisions primarily dedicated to the COVID-19 response</a:t>
            </a:r>
          </a:p>
          <a:p>
            <a:pPr marL="0" indent="0">
              <a:buNone/>
            </a:pPr>
            <a:r>
              <a:rPr lang="en-US" dirty="0"/>
              <a:t>* No longer any presumption of public safety personnel. </a:t>
            </a:r>
          </a:p>
        </p:txBody>
      </p:sp>
      <p:pic>
        <p:nvPicPr>
          <p:cNvPr id="4" name="Picture 3" descr="Chart, scatter chart&#10;&#10;Description automatically generated">
            <a:extLst>
              <a:ext uri="{FF2B5EF4-FFF2-40B4-BE49-F238E27FC236}">
                <a16:creationId xmlns:a16="http://schemas.microsoft.com/office/drawing/2014/main" id="{42889503-3EDA-4CBD-ABD0-A89C3764DF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6914" y="209680"/>
            <a:ext cx="2947240" cy="1215737"/>
          </a:xfrm>
          <a:prstGeom prst="rect">
            <a:avLst/>
          </a:prstGeom>
        </p:spPr>
      </p:pic>
      <p:sp>
        <p:nvSpPr>
          <p:cNvPr id="5" name="Slide Number Placeholder 4">
            <a:extLst>
              <a:ext uri="{FF2B5EF4-FFF2-40B4-BE49-F238E27FC236}">
                <a16:creationId xmlns:a16="http://schemas.microsoft.com/office/drawing/2014/main" id="{3D308007-A946-4E78-A45F-8BBD16105452}"/>
              </a:ext>
            </a:extLst>
          </p:cNvPr>
          <p:cNvSpPr>
            <a:spLocks noGrp="1"/>
          </p:cNvSpPr>
          <p:nvPr>
            <p:ph type="sldNum" sz="quarter" idx="12"/>
          </p:nvPr>
        </p:nvSpPr>
        <p:spPr/>
        <p:txBody>
          <a:bodyPr/>
          <a:lstStyle/>
          <a:p>
            <a:fld id="{7418BEFE-CEC8-4536-AE9E-8949F7C31F5D}" type="slidenum">
              <a:rPr lang="en-US" smtClean="0"/>
              <a:t>9</a:t>
            </a:fld>
            <a:endParaRPr lang="en-US"/>
          </a:p>
        </p:txBody>
      </p:sp>
    </p:spTree>
    <p:extLst>
      <p:ext uri="{BB962C8B-B14F-4D97-AF65-F5344CB8AC3E}">
        <p14:creationId xmlns:p14="http://schemas.microsoft.com/office/powerpoint/2010/main" val="1563491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1708</TotalTime>
  <Words>5788</Words>
  <Application>Microsoft Office PowerPoint</Application>
  <PresentationFormat>Widescreen</PresentationFormat>
  <Paragraphs>314</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Calibri Light</vt:lpstr>
      <vt:lpstr>Franklin Gothic Book</vt:lpstr>
      <vt:lpstr>Franklin Gothic Demi</vt:lpstr>
      <vt:lpstr>Times New Roman</vt:lpstr>
      <vt:lpstr>Office Theme</vt:lpstr>
      <vt:lpstr>ARPA CSLFRF American Rescue Plan Act -  Coronavirus State and Local Fiscal Recovery Funds</vt:lpstr>
      <vt:lpstr>Treasury Resources</vt:lpstr>
      <vt:lpstr>Funding Allocations</vt:lpstr>
      <vt:lpstr>Access to Funding</vt:lpstr>
      <vt:lpstr>Non-Entitlement Units (NEUs)</vt:lpstr>
      <vt:lpstr>Use of Funding</vt:lpstr>
      <vt:lpstr>Eligible Expenditures</vt:lpstr>
      <vt:lpstr>Supporting Public Health Response</vt:lpstr>
      <vt:lpstr>Supporting Public Health Response</vt:lpstr>
      <vt:lpstr>Address negative economic impacts</vt:lpstr>
      <vt:lpstr>Serve hardest hit communities and families</vt:lpstr>
      <vt:lpstr>Replacing lost public revenue</vt:lpstr>
      <vt:lpstr>Lost Revenue – General Provisions</vt:lpstr>
      <vt:lpstr>Lost Revenue - Calculation</vt:lpstr>
      <vt:lpstr>Lost Revenue - Use</vt:lpstr>
      <vt:lpstr>Premium pay</vt:lpstr>
      <vt:lpstr>Water and sewer infrastructure</vt:lpstr>
      <vt:lpstr>Broadband</vt:lpstr>
      <vt:lpstr>Ineligible Uses</vt:lpstr>
      <vt:lpstr>Reporting</vt:lpstr>
      <vt:lpstr>Reporting – Interim Reports</vt:lpstr>
      <vt:lpstr>Reporting – Project and Expenditure Report</vt:lpstr>
      <vt:lpstr>Reporting – Performance Report</vt:lpstr>
      <vt:lpstr>Recoupment</vt:lpstr>
      <vt:lpstr>Other information</vt:lpstr>
      <vt:lpstr>Recipient/Subrecipients</vt:lpstr>
      <vt:lpstr>Other</vt:lpstr>
      <vt:lpstr>States and Tribes</vt:lpstr>
      <vt:lpstr>QCT and Tribes – Eligible Uses</vt:lpstr>
      <vt:lpstr>QCT and Tribes – Eligible Uses</vt:lpstr>
      <vt:lpstr>Definitions</vt:lpstr>
      <vt:lpstr>Definitions</vt:lpstr>
      <vt:lpstr>Definitions</vt:lpstr>
      <vt:lpstr>AML will be available to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Nils Andreassen</dc:creator>
  <cp:lastModifiedBy>Darian Musielak</cp:lastModifiedBy>
  <cp:revision>38</cp:revision>
  <dcterms:created xsi:type="dcterms:W3CDTF">2021-05-11T13:58:43Z</dcterms:created>
  <dcterms:modified xsi:type="dcterms:W3CDTF">2021-05-12T18:59:31Z</dcterms:modified>
</cp:coreProperties>
</file>